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91" r:id="rId3"/>
    <p:sldId id="292" r:id="rId4"/>
    <p:sldId id="293" r:id="rId5"/>
    <p:sldId id="295" r:id="rId6"/>
    <p:sldId id="296" r:id="rId7"/>
    <p:sldId id="297" r:id="rId8"/>
    <p:sldId id="294" r:id="rId9"/>
    <p:sldId id="290" r:id="rId10"/>
    <p:sldId id="289" r:id="rId11"/>
    <p:sldId id="288" r:id="rId12"/>
    <p:sldId id="287" r:id="rId13"/>
    <p:sldId id="285" r:id="rId14"/>
    <p:sldId id="286" r:id="rId15"/>
    <p:sldId id="284" r:id="rId16"/>
    <p:sldId id="283" r:id="rId17"/>
    <p:sldId id="282" r:id="rId18"/>
    <p:sldId id="281" r:id="rId19"/>
    <p:sldId id="298" r:id="rId20"/>
    <p:sldId id="299" r:id="rId21"/>
    <p:sldId id="300" r:id="rId22"/>
    <p:sldId id="301" r:id="rId23"/>
    <p:sldId id="302" r:id="rId24"/>
    <p:sldId id="309" r:id="rId25"/>
    <p:sldId id="311" r:id="rId26"/>
    <p:sldId id="303" r:id="rId27"/>
    <p:sldId id="308" r:id="rId28"/>
    <p:sldId id="310" r:id="rId29"/>
    <p:sldId id="304" r:id="rId30"/>
    <p:sldId id="305" r:id="rId31"/>
    <p:sldId id="256" r:id="rId32"/>
    <p:sldId id="274" r:id="rId33"/>
    <p:sldId id="275"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03"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3/10/2023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3/10/2023</a:t>
            </a:fld>
            <a:endParaRPr lang="en-US"/>
          </a:p>
        </p:txBody>
      </p:sp>
      <p:sp>
        <p:nvSpPr>
          <p:cNvPr id="8" name="Footer Placeholder 7"/>
          <p:cNvSpPr>
            <a:spLocks noGrp="1"/>
          </p:cNvSpPr>
          <p:nvPr>
            <p:ph type="ftr" sz="quarter" idx="11"/>
          </p:nvPr>
        </p:nvSpPr>
        <p:spPr/>
        <p:txBody>
          <a:bodyPr/>
          <a:lstStyle/>
          <a:p>
            <a:r>
              <a:rPr lang="en-US"/>
              <a:t>IPN-ESIT-Diseño de Mecanismos-Rodolfo Villalobos</a:t>
            </a:r>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3/10/2023</a:t>
            </a:fld>
            <a:endParaRPr lang="en-US"/>
          </a:p>
        </p:txBody>
      </p:sp>
      <p:sp>
        <p:nvSpPr>
          <p:cNvPr id="4" name="Footer Placeholder 3"/>
          <p:cNvSpPr>
            <a:spLocks noGrp="1"/>
          </p:cNvSpPr>
          <p:nvPr>
            <p:ph type="ftr" sz="quarter" idx="11"/>
          </p:nvPr>
        </p:nvSpPr>
        <p:spPr/>
        <p:txBody>
          <a:bodyPr/>
          <a:lstStyle/>
          <a:p>
            <a:r>
              <a:rPr lang="en-US"/>
              <a:t>IPN-ESIT-Diseño de Mecanismos-Rodolfo Villalobos</a:t>
            </a:r>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3/10/2023</a:t>
            </a:fld>
            <a:endParaRPr lang="en-US"/>
          </a:p>
        </p:txBody>
      </p:sp>
      <p:sp>
        <p:nvSpPr>
          <p:cNvPr id="3" name="Footer Placeholder 2"/>
          <p:cNvSpPr>
            <a:spLocks noGrp="1"/>
          </p:cNvSpPr>
          <p:nvPr>
            <p:ph type="ftr" sz="quarter" idx="11"/>
          </p:nvPr>
        </p:nvSpPr>
        <p:spPr/>
        <p:txBody>
          <a:bodyPr/>
          <a:lstStyle/>
          <a:p>
            <a:r>
              <a:rPr lang="en-US"/>
              <a:t>IPN-ESIT-Diseño de Mecanismos-Rodolfo Villalobos</a:t>
            </a:r>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3/10/2023</a:t>
            </a:fld>
            <a:endParaRPr lang="en-US"/>
          </a:p>
        </p:txBody>
      </p:sp>
      <p:sp>
        <p:nvSpPr>
          <p:cNvPr id="5" name="Footer Placeholder 4"/>
          <p:cNvSpPr>
            <a:spLocks noGrp="1"/>
          </p:cNvSpPr>
          <p:nvPr>
            <p:ph type="ftr" sz="quarter" idx="11"/>
          </p:nvPr>
        </p:nvSpPr>
        <p:spPr/>
        <p:txBody>
          <a:bodyPr/>
          <a:lstStyle/>
          <a:p>
            <a:r>
              <a:rPr lang="en-US"/>
              <a:t>IPN-ESIT-Diseño de Mecanismos-Rodolfo Villalobos</a:t>
            </a:r>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3/10/2023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3/10/2023</a:t>
            </a:fld>
            <a:endParaRPr lang="en-US"/>
          </a:p>
        </p:txBody>
      </p:sp>
      <p:sp>
        <p:nvSpPr>
          <p:cNvPr id="8" name="Footer Placeholder 7"/>
          <p:cNvSpPr>
            <a:spLocks noGrp="1"/>
          </p:cNvSpPr>
          <p:nvPr>
            <p:ph type="ftr" sz="quarter" idx="11"/>
          </p:nvPr>
        </p:nvSpPr>
        <p:spPr/>
        <p:txBody>
          <a:bodyPr/>
          <a:lstStyle/>
          <a:p>
            <a:r>
              <a:rPr lang="en-US"/>
              <a:t>IPN-ESIT-Diseño de Mecanismos-Rodolfo Villalobos</a:t>
            </a:r>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3/10/2023</a:t>
            </a:fld>
            <a:endParaRPr lang="en-US"/>
          </a:p>
        </p:txBody>
      </p:sp>
      <p:sp>
        <p:nvSpPr>
          <p:cNvPr id="4" name="Footer Placeholder 3"/>
          <p:cNvSpPr>
            <a:spLocks noGrp="1"/>
          </p:cNvSpPr>
          <p:nvPr>
            <p:ph type="ftr" sz="quarter" idx="11"/>
          </p:nvPr>
        </p:nvSpPr>
        <p:spPr/>
        <p:txBody>
          <a:bodyPr/>
          <a:lstStyle/>
          <a:p>
            <a:r>
              <a:rPr lang="en-US"/>
              <a:t>IPN-ESIT-Diseño de Mecanismos-Rodolfo Villalobos</a:t>
            </a:r>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3/10/2023</a:t>
            </a:fld>
            <a:endParaRPr lang="en-US"/>
          </a:p>
        </p:txBody>
      </p:sp>
      <p:sp>
        <p:nvSpPr>
          <p:cNvPr id="3" name="Footer Placeholder 2"/>
          <p:cNvSpPr>
            <a:spLocks noGrp="1"/>
          </p:cNvSpPr>
          <p:nvPr>
            <p:ph type="ftr" sz="quarter" idx="11"/>
          </p:nvPr>
        </p:nvSpPr>
        <p:spPr/>
        <p:txBody>
          <a:bodyPr/>
          <a:lstStyle/>
          <a:p>
            <a:r>
              <a:rPr lang="en-US"/>
              <a:t>IPN-ESIT-Diseño de Mecanismos-Rodolfo Villalobos</a:t>
            </a:r>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3/10/2023</a:t>
            </a:fld>
            <a:endParaRPr lang="en-US"/>
          </a:p>
        </p:txBody>
      </p:sp>
      <p:sp>
        <p:nvSpPr>
          <p:cNvPr id="6" name="Footer Placeholder 5"/>
          <p:cNvSpPr>
            <a:spLocks noGrp="1"/>
          </p:cNvSpPr>
          <p:nvPr>
            <p:ph type="ftr" sz="quarter" idx="11"/>
          </p:nvPr>
        </p:nvSpPr>
        <p:spPr/>
        <p:txBody>
          <a:bodyPr/>
          <a:lstStyle/>
          <a:p>
            <a:r>
              <a:rPr lang="en-US"/>
              <a:t>IPN-ESIT-Diseño de Mecanismos-Rodolfo Villalobos</a:t>
            </a:r>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IPN-ESIT-Diseño de Mecanismos-Rodolfo Villalobos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IPN-ESIT-Diseño de Mecanismos-Rodolfo Villalobos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git-school.github.io/visualizing-git/#free-remote" TargetMode="External"/><Relationship Id="rId2" Type="http://schemas.openxmlformats.org/officeDocument/2006/relationships/hyperlink" Target="https://learngitbranching.js.org/?locale=es_AR"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choosealicense.com/appendix/" TargetMode="Externa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hyperlink" Target="https://artesanialatina.net/es/hilos-de-algodon/2330-hilo-de-algodon-crudo-para-modelismo-diametro-0-15-mm-largo-40-metros-8421426088014.html" TargetMode="External"/><Relationship Id="rId2" Type="http://schemas.openxmlformats.org/officeDocument/2006/relationships/hyperlink" Target="https://upcommons.upc.edu/bitstream/handle/2099/5463/Article04.pdf?sequence=1&amp;isAllowed=y"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tuplasa.com.mx/productos.php"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20.gif"/><Relationship Id="rId2" Type="http://schemas.openxmlformats.org/officeDocument/2006/relationships/image" Target="../media/image5.jpe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png"/><Relationship Id="rId23" Type="http://schemas.openxmlformats.org/officeDocument/2006/relationships/image" Target="../media/image26.jpe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jpeg"/><Relationship Id="rId2" Type="http://schemas.openxmlformats.org/officeDocument/2006/relationships/image" Target="../media/image27.png"/><Relationship Id="rId16"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hyperlink" Target="https://www.galleton.net/index.php/es/libros-pdf/libros-de-ingenieria/item/19194-manual-de-engranajes-diseno-manufactura-y-aplicacion-pdf-darle-w-dudley" TargetMode="External"/><Relationship Id="rId7" Type="http://schemas.openxmlformats.org/officeDocument/2006/relationships/hyperlink" Target="https://sites.google.com/site/mecanismos1oima03sap2/elementos-de-maquinas/tipos-de-mecanismos" TargetMode="External"/><Relationship Id="rId2" Type="http://schemas.openxmlformats.org/officeDocument/2006/relationships/hyperlink" Target="https://www.industriasjaguar.com/es/productos/elevacion-traccion/poleas-manuales" TargetMode="External"/><Relationship Id="rId1" Type="http://schemas.openxmlformats.org/officeDocument/2006/relationships/slideLayout" Target="../slideLayouts/slideLayout2.xml"/><Relationship Id="rId6" Type="http://schemas.openxmlformats.org/officeDocument/2006/relationships/hyperlink" Target="https://www.ingenierizando.com/maquinas-y-mecanismos/biela-manivela/" TargetMode="External"/><Relationship Id="rId5" Type="http://schemas.openxmlformats.org/officeDocument/2006/relationships/hyperlink" Target="https://pirhua.udep.edu.pe/bitstream/handle/11042/1278/IME_138.pdf?sequence=1&amp;isAllowed=y" TargetMode="External"/><Relationship Id="rId4" Type="http://schemas.openxmlformats.org/officeDocument/2006/relationships/hyperlink" Target="https://studylib.es/doc/5678132/ficha-t%C3%A9cnica--tornillos--tuercas-y-arandela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w3schools.com/git/git_intro.asp?remote=github"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8ED1-1DBB-2477-2BEE-C02BF4FE0933}"/>
              </a:ext>
            </a:extLst>
          </p:cNvPr>
          <p:cNvSpPr>
            <a:spLocks noGrp="1"/>
          </p:cNvSpPr>
          <p:nvPr>
            <p:ph type="title"/>
          </p:nvPr>
        </p:nvSpPr>
        <p:spPr>
          <a:xfrm>
            <a:off x="904052" y="-142875"/>
            <a:ext cx="10515600" cy="1325563"/>
          </a:xfrm>
        </p:spPr>
        <p:txBody>
          <a:bodyPr/>
          <a:lstStyle/>
          <a:p>
            <a:r>
              <a:rPr lang="en-US" b="1" i="1">
                <a:cs typeface="Calibri Light"/>
              </a:rPr>
              <a:t>¿</a:t>
            </a:r>
            <a:r>
              <a:rPr lang="en-US" b="1" i="1" err="1">
                <a:cs typeface="Calibri Light"/>
              </a:rPr>
              <a:t>Qué</a:t>
            </a:r>
            <a:r>
              <a:rPr lang="en-US" b="1" i="1">
                <a:cs typeface="Calibri Light"/>
              </a:rPr>
              <a:t> </a:t>
            </a:r>
            <a:r>
              <a:rPr lang="en-US" b="1" i="1" err="1">
                <a:cs typeface="Calibri Light"/>
              </a:rPr>
              <a:t>esperan</a:t>
            </a:r>
            <a:r>
              <a:rPr lang="en-US" b="1" i="1">
                <a:cs typeface="Calibri Light"/>
              </a:rPr>
              <a:t> de la </a:t>
            </a:r>
            <a:r>
              <a:rPr lang="en-US" b="1" i="1" err="1">
                <a:cs typeface="Calibri Light"/>
              </a:rPr>
              <a:t>materia</a:t>
            </a:r>
            <a:r>
              <a:rPr lang="en-US" b="1" i="1">
                <a:cs typeface="Calibri Light"/>
              </a:rPr>
              <a:t>?</a:t>
            </a:r>
          </a:p>
        </p:txBody>
      </p:sp>
      <p:sp>
        <p:nvSpPr>
          <p:cNvPr id="3" name="Content Placeholder 2">
            <a:extLst>
              <a:ext uri="{FF2B5EF4-FFF2-40B4-BE49-F238E27FC236}">
                <a16:creationId xmlns:a16="http://schemas.microsoft.com/office/drawing/2014/main" id="{F846DC5D-FFEA-5484-FE62-C88EA18B0CF5}"/>
              </a:ext>
            </a:extLst>
          </p:cNvPr>
          <p:cNvSpPr>
            <a:spLocks noGrp="1"/>
          </p:cNvSpPr>
          <p:nvPr>
            <p:ph idx="1"/>
          </p:nvPr>
        </p:nvSpPr>
        <p:spPr>
          <a:xfrm>
            <a:off x="434229" y="1110224"/>
            <a:ext cx="11456340" cy="5432204"/>
          </a:xfrm>
        </p:spPr>
        <p:txBody>
          <a:bodyPr vert="horz" lIns="91440" tIns="45720" rIns="91440" bIns="45720" rtlCol="0" anchor="t">
            <a:normAutofit fontScale="92500" lnSpcReduction="20000"/>
          </a:bodyPr>
          <a:lstStyle/>
          <a:p>
            <a:pPr algn="just"/>
            <a:r>
              <a:rPr lang="en-US" sz="2000">
                <a:cs typeface="Calibri"/>
              </a:rPr>
              <a:t>Poder </a:t>
            </a:r>
            <a:r>
              <a:rPr lang="en-US" sz="2000" err="1">
                <a:cs typeface="Calibri"/>
              </a:rPr>
              <a:t>diseñar</a:t>
            </a:r>
            <a:r>
              <a:rPr lang="en-US" sz="2000">
                <a:cs typeface="Calibri"/>
              </a:rPr>
              <a:t> </a:t>
            </a:r>
            <a:r>
              <a:rPr lang="en-US" sz="2000" err="1">
                <a:cs typeface="Calibri"/>
              </a:rPr>
              <a:t>piezas</a:t>
            </a:r>
            <a:r>
              <a:rPr lang="en-US" sz="2000">
                <a:cs typeface="Calibri"/>
              </a:rPr>
              <a:t>  para la </a:t>
            </a:r>
            <a:r>
              <a:rPr lang="en-US" sz="2000" err="1">
                <a:cs typeface="Calibri"/>
              </a:rPr>
              <a:t>maquinaria</a:t>
            </a:r>
            <a:r>
              <a:rPr lang="en-US" sz="2000">
                <a:cs typeface="Calibri"/>
              </a:rPr>
              <a:t> </a:t>
            </a:r>
            <a:r>
              <a:rPr lang="en-US" sz="2000" err="1">
                <a:cs typeface="Calibri"/>
              </a:rPr>
              <a:t>textil</a:t>
            </a:r>
            <a:r>
              <a:rPr lang="en-US" sz="2000">
                <a:cs typeface="Calibri"/>
              </a:rPr>
              <a:t>  </a:t>
            </a:r>
            <a:r>
              <a:rPr lang="en-US" sz="2000" err="1">
                <a:cs typeface="Calibri"/>
              </a:rPr>
              <a:t>en</a:t>
            </a:r>
            <a:r>
              <a:rPr lang="en-US" sz="2000">
                <a:cs typeface="Calibri"/>
              </a:rPr>
              <a:t> un </a:t>
            </a:r>
            <a:r>
              <a:rPr lang="en-US" sz="2000" err="1">
                <a:cs typeface="Calibri"/>
              </a:rPr>
              <a:t>futuro</a:t>
            </a:r>
            <a:r>
              <a:rPr lang="en-US" sz="2000">
                <a:cs typeface="Calibri"/>
              </a:rPr>
              <a:t> </a:t>
            </a:r>
            <a:r>
              <a:rPr lang="en-US" sz="2000" err="1">
                <a:cs typeface="Calibri"/>
              </a:rPr>
              <a:t>poder</a:t>
            </a:r>
            <a:r>
              <a:rPr lang="en-US" sz="2000">
                <a:cs typeface="Calibri"/>
              </a:rPr>
              <a:t> </a:t>
            </a:r>
            <a:r>
              <a:rPr lang="en-US" sz="2000" err="1">
                <a:cs typeface="Calibri"/>
              </a:rPr>
              <a:t>remplazarlas</a:t>
            </a:r>
            <a:r>
              <a:rPr lang="en-US" sz="2000">
                <a:cs typeface="Calibri"/>
              </a:rPr>
              <a:t>, con las </a:t>
            </a:r>
            <a:r>
              <a:rPr lang="en-US" sz="2000" err="1">
                <a:cs typeface="Calibri"/>
              </a:rPr>
              <a:t>nuevas</a:t>
            </a:r>
            <a:r>
              <a:rPr lang="en-US" sz="2000">
                <a:cs typeface="Calibri"/>
              </a:rPr>
              <a:t> </a:t>
            </a:r>
            <a:r>
              <a:rPr lang="en-US" sz="2000" err="1">
                <a:cs typeface="Calibri"/>
              </a:rPr>
              <a:t>tecnologias</a:t>
            </a:r>
            <a:r>
              <a:rPr lang="en-US" sz="2000">
                <a:cs typeface="Calibri"/>
              </a:rPr>
              <a:t> </a:t>
            </a:r>
            <a:r>
              <a:rPr lang="en-US" sz="2000" err="1">
                <a:cs typeface="Calibri"/>
              </a:rPr>
              <a:t>en</a:t>
            </a:r>
            <a:r>
              <a:rPr lang="en-US" sz="2000">
                <a:cs typeface="Calibri"/>
              </a:rPr>
              <a:t> </a:t>
            </a:r>
            <a:r>
              <a:rPr lang="en-US" sz="2000" err="1">
                <a:cs typeface="Calibri"/>
              </a:rPr>
              <a:t>el</a:t>
            </a:r>
            <a:r>
              <a:rPr lang="en-US" sz="2000">
                <a:cs typeface="Calibri"/>
              </a:rPr>
              <a:t> mercado y </a:t>
            </a:r>
            <a:r>
              <a:rPr lang="en-US" sz="2000" err="1">
                <a:cs typeface="Calibri"/>
              </a:rPr>
              <a:t>ahorrar</a:t>
            </a:r>
            <a:r>
              <a:rPr lang="en-US" sz="2000">
                <a:cs typeface="Calibri"/>
              </a:rPr>
              <a:t> </a:t>
            </a:r>
            <a:r>
              <a:rPr lang="en-US" sz="2000" err="1">
                <a:cs typeface="Calibri"/>
              </a:rPr>
              <a:t>gastos</a:t>
            </a:r>
            <a:r>
              <a:rPr lang="en-US" sz="2000">
                <a:cs typeface="Calibri"/>
              </a:rPr>
              <a:t>. </a:t>
            </a:r>
          </a:p>
          <a:p>
            <a:pPr algn="just"/>
            <a:r>
              <a:rPr lang="en-US" sz="2000" err="1">
                <a:cs typeface="Calibri"/>
              </a:rPr>
              <a:t>Aprender</a:t>
            </a:r>
            <a:r>
              <a:rPr lang="en-US" sz="2000">
                <a:cs typeface="Calibri"/>
              </a:rPr>
              <a:t> a </a:t>
            </a:r>
            <a:r>
              <a:rPr lang="en-US" sz="2000" err="1">
                <a:cs typeface="Calibri"/>
              </a:rPr>
              <a:t>diseñar</a:t>
            </a:r>
            <a:r>
              <a:rPr lang="en-US" sz="2000">
                <a:cs typeface="Calibri"/>
              </a:rPr>
              <a:t> </a:t>
            </a:r>
            <a:r>
              <a:rPr lang="en-US" sz="2000" err="1">
                <a:cs typeface="Calibri"/>
              </a:rPr>
              <a:t>piezas</a:t>
            </a:r>
            <a:r>
              <a:rPr lang="en-US" sz="2000">
                <a:cs typeface="Calibri"/>
              </a:rPr>
              <a:t> y </a:t>
            </a:r>
            <a:r>
              <a:rPr lang="en-US" sz="2000" err="1">
                <a:cs typeface="Calibri"/>
              </a:rPr>
              <a:t>poder</a:t>
            </a:r>
            <a:r>
              <a:rPr lang="en-US" sz="2000">
                <a:cs typeface="Calibri"/>
              </a:rPr>
              <a:t> </a:t>
            </a:r>
            <a:r>
              <a:rPr lang="en-US" sz="2000" err="1">
                <a:cs typeface="Calibri"/>
              </a:rPr>
              <a:t>usarlas</a:t>
            </a:r>
            <a:r>
              <a:rPr lang="en-US" sz="2000">
                <a:cs typeface="Calibri"/>
              </a:rPr>
              <a:t> </a:t>
            </a:r>
            <a:r>
              <a:rPr lang="en-US" sz="2000" err="1">
                <a:cs typeface="Calibri"/>
              </a:rPr>
              <a:t>en</a:t>
            </a:r>
            <a:r>
              <a:rPr lang="en-US" sz="2000">
                <a:cs typeface="Calibri"/>
              </a:rPr>
              <a:t> </a:t>
            </a:r>
            <a:r>
              <a:rPr lang="en-US" sz="2000" err="1">
                <a:cs typeface="Calibri"/>
              </a:rPr>
              <a:t>algun</a:t>
            </a:r>
            <a:r>
              <a:rPr lang="en-US" sz="2000">
                <a:cs typeface="Calibri"/>
              </a:rPr>
              <a:t> campo </a:t>
            </a:r>
            <a:r>
              <a:rPr lang="en-US" sz="2000" err="1">
                <a:cs typeface="Calibri"/>
              </a:rPr>
              <a:t>laboral</a:t>
            </a:r>
            <a:r>
              <a:rPr lang="en-US" sz="2000">
                <a:cs typeface="Calibri"/>
              </a:rPr>
              <a:t>.</a:t>
            </a:r>
          </a:p>
          <a:p>
            <a:pPr algn="just"/>
            <a:r>
              <a:rPr lang="en-US" sz="2000">
                <a:cs typeface="Calibri"/>
              </a:rPr>
              <a:t>Tener la </a:t>
            </a:r>
            <a:r>
              <a:rPr lang="en-US" sz="2000" err="1">
                <a:cs typeface="Calibri"/>
              </a:rPr>
              <a:t>capacidad</a:t>
            </a:r>
            <a:r>
              <a:rPr lang="en-US" sz="2000">
                <a:cs typeface="Calibri"/>
              </a:rPr>
              <a:t> de resolver </a:t>
            </a:r>
            <a:r>
              <a:rPr lang="en-US" sz="2000" err="1">
                <a:cs typeface="Calibri"/>
              </a:rPr>
              <a:t>problemas</a:t>
            </a:r>
            <a:r>
              <a:rPr lang="en-US" sz="2000">
                <a:cs typeface="Calibri"/>
              </a:rPr>
              <a:t> que se </a:t>
            </a:r>
            <a:r>
              <a:rPr lang="en-US" sz="2000" err="1">
                <a:cs typeface="Calibri"/>
              </a:rPr>
              <a:t>presenten</a:t>
            </a:r>
            <a:r>
              <a:rPr lang="en-US" sz="2000">
                <a:cs typeface="Calibri"/>
              </a:rPr>
              <a:t> </a:t>
            </a:r>
            <a:r>
              <a:rPr lang="en-US" sz="2000" err="1">
                <a:cs typeface="Calibri"/>
              </a:rPr>
              <a:t>agilizando</a:t>
            </a:r>
            <a:r>
              <a:rPr lang="en-US" sz="2000">
                <a:cs typeface="Calibri"/>
              </a:rPr>
              <a:t> </a:t>
            </a:r>
            <a:r>
              <a:rPr lang="en-US" sz="2000" err="1">
                <a:cs typeface="Calibri"/>
              </a:rPr>
              <a:t>asi</a:t>
            </a:r>
            <a:r>
              <a:rPr lang="en-US" sz="2000">
                <a:cs typeface="Calibri"/>
              </a:rPr>
              <a:t> mi forma de </a:t>
            </a:r>
            <a:r>
              <a:rPr lang="en-US" sz="2000" err="1">
                <a:cs typeface="Calibri"/>
              </a:rPr>
              <a:t>trabajo</a:t>
            </a:r>
            <a:r>
              <a:rPr lang="en-US" sz="2000">
                <a:cs typeface="Calibri"/>
              </a:rPr>
              <a:t> con </a:t>
            </a:r>
            <a:r>
              <a:rPr lang="en-US" sz="2000" err="1">
                <a:cs typeface="Calibri"/>
              </a:rPr>
              <a:t>nuevas</a:t>
            </a:r>
            <a:r>
              <a:rPr lang="en-US" sz="2000">
                <a:cs typeface="Calibri"/>
              </a:rPr>
              <a:t> </a:t>
            </a:r>
            <a:r>
              <a:rPr lang="en-US" sz="2000" err="1">
                <a:cs typeface="Calibri"/>
              </a:rPr>
              <a:t>herramientas</a:t>
            </a:r>
            <a:r>
              <a:rPr lang="en-US" sz="2000">
                <a:cs typeface="Calibri"/>
              </a:rPr>
              <a:t>.</a:t>
            </a:r>
            <a:endParaRPr lang="en-US" sz="2000">
              <a:ea typeface="Calibri"/>
              <a:cs typeface="Calibri"/>
            </a:endParaRPr>
          </a:p>
          <a:p>
            <a:pPr algn="just"/>
            <a:r>
              <a:rPr lang="en-US" sz="2000">
                <a:cs typeface="Calibri"/>
              </a:rPr>
              <a:t>Espero </a:t>
            </a:r>
            <a:r>
              <a:rPr lang="en-US" sz="2000" err="1">
                <a:cs typeface="Calibri"/>
              </a:rPr>
              <a:t>desarrollar</a:t>
            </a:r>
            <a:r>
              <a:rPr lang="en-US" sz="2000">
                <a:cs typeface="Calibri"/>
              </a:rPr>
              <a:t> la </a:t>
            </a:r>
            <a:r>
              <a:rPr lang="en-US" sz="2000" err="1">
                <a:cs typeface="Calibri"/>
              </a:rPr>
              <a:t>habilidad</a:t>
            </a:r>
            <a:r>
              <a:rPr lang="en-US" sz="2000">
                <a:cs typeface="Calibri"/>
              </a:rPr>
              <a:t> de un nuevo </a:t>
            </a:r>
            <a:r>
              <a:rPr lang="en-US" sz="2000" err="1">
                <a:cs typeface="Calibri"/>
              </a:rPr>
              <a:t>programa</a:t>
            </a:r>
            <a:r>
              <a:rPr lang="en-US" sz="2000">
                <a:cs typeface="Calibri"/>
              </a:rPr>
              <a:t> de </a:t>
            </a:r>
            <a:r>
              <a:rPr lang="en-US" sz="2000" err="1">
                <a:cs typeface="Calibri"/>
              </a:rPr>
              <a:t>computacion</a:t>
            </a:r>
            <a:r>
              <a:rPr lang="en-US" sz="2000">
                <a:cs typeface="Calibri"/>
              </a:rPr>
              <a:t> y </a:t>
            </a:r>
            <a:r>
              <a:rPr lang="en-US" sz="2000" err="1">
                <a:cs typeface="Calibri"/>
              </a:rPr>
              <a:t>asi</a:t>
            </a:r>
            <a:r>
              <a:rPr lang="en-US" sz="2000">
                <a:cs typeface="Calibri"/>
              </a:rPr>
              <a:t> </a:t>
            </a:r>
            <a:r>
              <a:rPr lang="en-US" sz="2000" err="1">
                <a:cs typeface="Calibri"/>
              </a:rPr>
              <a:t>tener</a:t>
            </a:r>
            <a:r>
              <a:rPr lang="en-US" sz="2000">
                <a:cs typeface="Calibri"/>
              </a:rPr>
              <a:t> mas </a:t>
            </a:r>
            <a:r>
              <a:rPr lang="en-US" sz="2000" err="1">
                <a:cs typeface="Calibri"/>
              </a:rPr>
              <a:t>oportunidades</a:t>
            </a:r>
            <a:r>
              <a:rPr lang="en-US" sz="2000">
                <a:cs typeface="Calibri"/>
              </a:rPr>
              <a:t> </a:t>
            </a:r>
            <a:r>
              <a:rPr lang="en-US" sz="2000" err="1">
                <a:cs typeface="Calibri"/>
              </a:rPr>
              <a:t>dentro</a:t>
            </a:r>
            <a:r>
              <a:rPr lang="en-US" sz="2000">
                <a:cs typeface="Calibri"/>
              </a:rPr>
              <a:t> de la </a:t>
            </a:r>
            <a:r>
              <a:rPr lang="en-US" sz="2000" err="1">
                <a:cs typeface="Calibri"/>
              </a:rPr>
              <a:t>industria</a:t>
            </a:r>
            <a:r>
              <a:rPr lang="en-US" sz="2000">
                <a:cs typeface="Calibri"/>
              </a:rPr>
              <a:t> </a:t>
            </a:r>
            <a:r>
              <a:rPr lang="en-US" sz="2000" err="1">
                <a:cs typeface="Calibri"/>
              </a:rPr>
              <a:t>textil</a:t>
            </a:r>
            <a:r>
              <a:rPr lang="en-US" sz="2000">
                <a:cs typeface="Calibri"/>
              </a:rPr>
              <a:t>.</a:t>
            </a:r>
            <a:endParaRPr lang="en-US" sz="2000">
              <a:ea typeface="Calibri"/>
              <a:cs typeface="Calibri"/>
            </a:endParaRPr>
          </a:p>
          <a:p>
            <a:pPr algn="just"/>
            <a:r>
              <a:rPr lang="en-US" sz="2000">
                <a:cs typeface="Calibri"/>
              </a:rPr>
              <a:t>Tener </a:t>
            </a:r>
            <a:r>
              <a:rPr lang="en-US" sz="2000" err="1">
                <a:cs typeface="Calibri"/>
              </a:rPr>
              <a:t>el</a:t>
            </a:r>
            <a:r>
              <a:rPr lang="en-US" sz="2000">
                <a:cs typeface="Calibri"/>
              </a:rPr>
              <a:t> </a:t>
            </a:r>
            <a:r>
              <a:rPr lang="en-US" sz="2000" err="1">
                <a:cs typeface="Calibri"/>
              </a:rPr>
              <a:t>conocimiento</a:t>
            </a:r>
            <a:r>
              <a:rPr lang="en-US" sz="2000">
                <a:cs typeface="Calibri"/>
              </a:rPr>
              <a:t> </a:t>
            </a:r>
            <a:r>
              <a:rPr lang="en-US" sz="2000" err="1">
                <a:cs typeface="Calibri"/>
              </a:rPr>
              <a:t>necesario</a:t>
            </a:r>
            <a:r>
              <a:rPr lang="en-US" sz="2000">
                <a:cs typeface="Calibri"/>
              </a:rPr>
              <a:t> para </a:t>
            </a:r>
            <a:r>
              <a:rPr lang="en-US" sz="2000" err="1">
                <a:cs typeface="Calibri"/>
              </a:rPr>
              <a:t>poder</a:t>
            </a:r>
            <a:r>
              <a:rPr lang="en-US" sz="2000">
                <a:cs typeface="Calibri"/>
              </a:rPr>
              <a:t> </a:t>
            </a:r>
            <a:r>
              <a:rPr lang="en-US" sz="2000" err="1">
                <a:cs typeface="Calibri"/>
              </a:rPr>
              <a:t>crear</a:t>
            </a:r>
            <a:r>
              <a:rPr lang="en-US" sz="2000">
                <a:cs typeface="Calibri"/>
              </a:rPr>
              <a:t> </a:t>
            </a:r>
            <a:r>
              <a:rPr lang="en-US" sz="2000" err="1">
                <a:cs typeface="Calibri"/>
              </a:rPr>
              <a:t>cualquier</a:t>
            </a:r>
            <a:r>
              <a:rPr lang="en-US" sz="2000">
                <a:cs typeface="Calibri"/>
              </a:rPr>
              <a:t> </a:t>
            </a:r>
            <a:r>
              <a:rPr lang="en-US" sz="2000" err="1">
                <a:cs typeface="Calibri"/>
              </a:rPr>
              <a:t>diseño</a:t>
            </a:r>
            <a:r>
              <a:rPr lang="en-US" sz="2000">
                <a:cs typeface="Calibri"/>
              </a:rPr>
              <a:t>.</a:t>
            </a:r>
            <a:endParaRPr lang="en-US" sz="2000">
              <a:ea typeface="Calibri"/>
              <a:cs typeface="Calibri"/>
            </a:endParaRPr>
          </a:p>
          <a:p>
            <a:pPr algn="just"/>
            <a:r>
              <a:rPr lang="en-US" sz="2000">
                <a:cs typeface="Calibri"/>
              </a:rPr>
              <a:t>Saber </a:t>
            </a:r>
            <a:r>
              <a:rPr lang="en-US" sz="2000" err="1">
                <a:cs typeface="Calibri"/>
              </a:rPr>
              <a:t>utilizar</a:t>
            </a:r>
            <a:r>
              <a:rPr lang="en-US" sz="2000">
                <a:cs typeface="Calibri"/>
              </a:rPr>
              <a:t> un nuevo </a:t>
            </a:r>
            <a:r>
              <a:rPr lang="en-US" sz="2000" err="1">
                <a:cs typeface="Calibri"/>
              </a:rPr>
              <a:t>programa</a:t>
            </a:r>
            <a:r>
              <a:rPr lang="en-US" sz="2000">
                <a:cs typeface="Calibri"/>
              </a:rPr>
              <a:t> y </a:t>
            </a:r>
            <a:r>
              <a:rPr lang="en-US" sz="2000" err="1">
                <a:cs typeface="Calibri"/>
              </a:rPr>
              <a:t>trabajar</a:t>
            </a:r>
            <a:r>
              <a:rPr lang="en-US" sz="2000">
                <a:cs typeface="Calibri"/>
              </a:rPr>
              <a:t> </a:t>
            </a:r>
            <a:r>
              <a:rPr lang="en-US" sz="2000" err="1">
                <a:cs typeface="Calibri"/>
              </a:rPr>
              <a:t>en</a:t>
            </a:r>
            <a:r>
              <a:rPr lang="en-US" sz="2000">
                <a:cs typeface="Calibri"/>
              </a:rPr>
              <a:t> 3D.</a:t>
            </a:r>
            <a:endParaRPr lang="en-US" sz="2000">
              <a:ea typeface="Calibri"/>
              <a:cs typeface="Calibri"/>
            </a:endParaRPr>
          </a:p>
          <a:p>
            <a:pPr algn="just"/>
            <a:r>
              <a:rPr lang="en-US" sz="2000">
                <a:cs typeface="Calibri"/>
              </a:rPr>
              <a:t>Poder </a:t>
            </a:r>
            <a:r>
              <a:rPr lang="en-US" sz="2000" err="1">
                <a:cs typeface="Calibri"/>
              </a:rPr>
              <a:t>tener</a:t>
            </a:r>
            <a:r>
              <a:rPr lang="en-US" sz="2000">
                <a:cs typeface="Calibri"/>
              </a:rPr>
              <a:t> </a:t>
            </a:r>
            <a:r>
              <a:rPr lang="en-US" sz="2000" err="1">
                <a:cs typeface="Calibri"/>
              </a:rPr>
              <a:t>el</a:t>
            </a:r>
            <a:r>
              <a:rPr lang="en-US" sz="2000">
                <a:cs typeface="Calibri"/>
              </a:rPr>
              <a:t> </a:t>
            </a:r>
            <a:r>
              <a:rPr lang="en-US" sz="2000" err="1">
                <a:cs typeface="Calibri"/>
              </a:rPr>
              <a:t>conocimiento</a:t>
            </a:r>
            <a:r>
              <a:rPr lang="en-US" sz="2000">
                <a:cs typeface="Calibri"/>
              </a:rPr>
              <a:t> </a:t>
            </a:r>
            <a:r>
              <a:rPr lang="en-US" sz="2000" err="1">
                <a:cs typeface="Calibri"/>
              </a:rPr>
              <a:t>necesario</a:t>
            </a:r>
            <a:r>
              <a:rPr lang="en-US" sz="2000">
                <a:cs typeface="Calibri"/>
              </a:rPr>
              <a:t> para </a:t>
            </a:r>
            <a:r>
              <a:rPr lang="en-US" sz="2000" err="1">
                <a:cs typeface="Calibri"/>
              </a:rPr>
              <a:t>poder</a:t>
            </a:r>
            <a:r>
              <a:rPr lang="en-US" sz="2000">
                <a:cs typeface="Calibri"/>
              </a:rPr>
              <a:t> </a:t>
            </a:r>
            <a:r>
              <a:rPr lang="en-US" sz="2000" err="1">
                <a:cs typeface="Calibri"/>
              </a:rPr>
              <a:t>realizar</a:t>
            </a:r>
            <a:r>
              <a:rPr lang="en-US" sz="2000">
                <a:cs typeface="Calibri"/>
              </a:rPr>
              <a:t> </a:t>
            </a:r>
            <a:r>
              <a:rPr lang="en-US" sz="2000" err="1">
                <a:cs typeface="Calibri"/>
              </a:rPr>
              <a:t>cualquier</a:t>
            </a:r>
            <a:r>
              <a:rPr lang="en-US" sz="2000">
                <a:cs typeface="Calibri"/>
              </a:rPr>
              <a:t> </a:t>
            </a:r>
            <a:r>
              <a:rPr lang="en-US" sz="2000" err="1">
                <a:cs typeface="Calibri"/>
              </a:rPr>
              <a:t>tipo</a:t>
            </a:r>
            <a:r>
              <a:rPr lang="en-US" sz="2000">
                <a:cs typeface="Calibri"/>
              </a:rPr>
              <a:t> de </a:t>
            </a:r>
            <a:r>
              <a:rPr lang="en-US" sz="2000" err="1">
                <a:cs typeface="Calibri"/>
              </a:rPr>
              <a:t>trabajo</a:t>
            </a:r>
            <a:r>
              <a:rPr lang="en-US" sz="2000">
                <a:cs typeface="Calibri"/>
              </a:rPr>
              <a:t> y </a:t>
            </a:r>
            <a:r>
              <a:rPr lang="en-US" sz="2000" err="1">
                <a:cs typeface="Calibri"/>
              </a:rPr>
              <a:t>problema</a:t>
            </a:r>
            <a:r>
              <a:rPr lang="en-US" sz="2000">
                <a:cs typeface="Calibri"/>
              </a:rPr>
              <a:t> que se me </a:t>
            </a:r>
            <a:r>
              <a:rPr lang="en-US" sz="2000" err="1">
                <a:cs typeface="Calibri"/>
              </a:rPr>
              <a:t>presente</a:t>
            </a:r>
            <a:r>
              <a:rPr lang="en-US" sz="2000">
                <a:cs typeface="Calibri"/>
              </a:rPr>
              <a:t>.</a:t>
            </a:r>
            <a:endParaRPr lang="en-US" sz="2000">
              <a:ea typeface="Calibri" panose="020F0502020204030204"/>
              <a:cs typeface="Calibri"/>
            </a:endParaRPr>
          </a:p>
          <a:p>
            <a:pPr algn="just"/>
            <a:r>
              <a:rPr lang="en-US" sz="2000" err="1">
                <a:ea typeface="Calibri" panose="020F0502020204030204"/>
                <a:cs typeface="Calibri"/>
              </a:rPr>
              <a:t>Aprender</a:t>
            </a:r>
            <a:r>
              <a:rPr lang="en-US" sz="2000">
                <a:ea typeface="Calibri" panose="020F0502020204030204"/>
                <a:cs typeface="Calibri"/>
              </a:rPr>
              <a:t> a </a:t>
            </a:r>
            <a:r>
              <a:rPr lang="en-US" sz="2000" err="1">
                <a:ea typeface="Calibri" panose="020F0502020204030204"/>
                <a:cs typeface="Calibri"/>
              </a:rPr>
              <a:t>diseñar</a:t>
            </a:r>
            <a:r>
              <a:rPr lang="en-US" sz="2000">
                <a:ea typeface="Calibri" panose="020F0502020204030204"/>
                <a:cs typeface="Calibri"/>
              </a:rPr>
              <a:t> </a:t>
            </a:r>
            <a:r>
              <a:rPr lang="en-US" sz="2000" err="1">
                <a:ea typeface="Calibri" panose="020F0502020204030204"/>
                <a:cs typeface="Calibri"/>
              </a:rPr>
              <a:t>varias</a:t>
            </a:r>
            <a:r>
              <a:rPr lang="en-US" sz="2000">
                <a:ea typeface="Calibri" panose="020F0502020204030204"/>
                <a:cs typeface="Calibri"/>
              </a:rPr>
              <a:t> </a:t>
            </a:r>
            <a:r>
              <a:rPr lang="en-US" sz="2000" err="1">
                <a:ea typeface="Calibri" panose="020F0502020204030204"/>
                <a:cs typeface="Calibri"/>
              </a:rPr>
              <a:t>piezas</a:t>
            </a:r>
            <a:r>
              <a:rPr lang="en-US" sz="2000">
                <a:ea typeface="Calibri" panose="020F0502020204030204"/>
                <a:cs typeface="Calibri"/>
              </a:rPr>
              <a:t> </a:t>
            </a:r>
            <a:r>
              <a:rPr lang="en-US" sz="2000" err="1">
                <a:ea typeface="Calibri" panose="020F0502020204030204"/>
                <a:cs typeface="Calibri"/>
              </a:rPr>
              <a:t>en</a:t>
            </a:r>
            <a:r>
              <a:rPr lang="en-US" sz="2000">
                <a:ea typeface="Calibri" panose="020F0502020204030204"/>
                <a:cs typeface="Calibri"/>
              </a:rPr>
              <a:t> </a:t>
            </a:r>
            <a:r>
              <a:rPr lang="en-US" sz="2000" err="1">
                <a:ea typeface="Calibri" panose="020F0502020204030204"/>
                <a:cs typeface="Calibri"/>
              </a:rPr>
              <a:t>diferentes</a:t>
            </a:r>
            <a:r>
              <a:rPr lang="en-US" sz="2000">
                <a:ea typeface="Calibri" panose="020F0502020204030204"/>
                <a:cs typeface="Calibri"/>
              </a:rPr>
              <a:t> </a:t>
            </a:r>
            <a:r>
              <a:rPr lang="en-US" sz="2000" err="1">
                <a:ea typeface="Calibri" panose="020F0502020204030204"/>
                <a:cs typeface="Calibri"/>
              </a:rPr>
              <a:t>dimenciones</a:t>
            </a:r>
            <a:r>
              <a:rPr lang="en-US" sz="2000">
                <a:ea typeface="Calibri" panose="020F0502020204030204"/>
                <a:cs typeface="Calibri"/>
              </a:rPr>
              <a:t> </a:t>
            </a:r>
            <a:r>
              <a:rPr lang="en-US" sz="2000" err="1">
                <a:ea typeface="Calibri" panose="020F0502020204030204"/>
                <a:cs typeface="Calibri"/>
              </a:rPr>
              <a:t>como</a:t>
            </a:r>
            <a:r>
              <a:rPr lang="en-US" sz="2000">
                <a:ea typeface="Calibri" panose="020F0502020204030204"/>
                <a:cs typeface="Calibri"/>
              </a:rPr>
              <a:t> </a:t>
            </a:r>
            <a:r>
              <a:rPr lang="en-US" sz="2000" err="1">
                <a:ea typeface="Calibri" panose="020F0502020204030204"/>
                <a:cs typeface="Calibri"/>
              </a:rPr>
              <a:t>en</a:t>
            </a:r>
            <a:r>
              <a:rPr lang="en-US" sz="2000">
                <a:ea typeface="Calibri" panose="020F0502020204030204"/>
                <a:cs typeface="Calibri"/>
              </a:rPr>
              <a:t> 2D y 3D con la </a:t>
            </a:r>
            <a:r>
              <a:rPr lang="en-US" sz="2000" err="1">
                <a:ea typeface="Calibri" panose="020F0502020204030204"/>
                <a:cs typeface="Calibri"/>
              </a:rPr>
              <a:t>ayuda</a:t>
            </a:r>
            <a:r>
              <a:rPr lang="en-US" sz="2000">
                <a:ea typeface="Calibri" panose="020F0502020204030204"/>
                <a:cs typeface="Calibri"/>
              </a:rPr>
              <a:t> de la </a:t>
            </a:r>
            <a:r>
              <a:rPr lang="en-US" sz="2000" err="1">
                <a:ea typeface="Calibri" panose="020F0502020204030204"/>
                <a:cs typeface="Calibri"/>
              </a:rPr>
              <a:t>herramienta</a:t>
            </a:r>
            <a:r>
              <a:rPr lang="en-US" sz="2000">
                <a:ea typeface="Calibri" panose="020F0502020204030204"/>
                <a:cs typeface="Calibri"/>
              </a:rPr>
              <a:t> mas elemental que es AUTOCAD .</a:t>
            </a:r>
          </a:p>
          <a:p>
            <a:pPr algn="just"/>
            <a:r>
              <a:rPr lang="en-US" sz="2000">
                <a:ea typeface="Calibri" panose="020F0502020204030204"/>
                <a:cs typeface="Calibri"/>
              </a:rPr>
              <a:t>Tener </a:t>
            </a:r>
            <a:r>
              <a:rPr lang="en-US" sz="2000" err="1">
                <a:ea typeface="Calibri" panose="020F0502020204030204"/>
                <a:cs typeface="Calibri"/>
              </a:rPr>
              <a:t>una</a:t>
            </a:r>
            <a:r>
              <a:rPr lang="en-US" sz="2000">
                <a:ea typeface="Calibri" panose="020F0502020204030204"/>
                <a:cs typeface="Calibri"/>
              </a:rPr>
              <a:t> </a:t>
            </a:r>
            <a:r>
              <a:rPr lang="en-US" sz="2000" err="1">
                <a:ea typeface="Calibri" panose="020F0502020204030204"/>
                <a:cs typeface="Calibri"/>
              </a:rPr>
              <a:t>nueva</a:t>
            </a:r>
            <a:r>
              <a:rPr lang="en-US" sz="2000">
                <a:ea typeface="Calibri" panose="020F0502020204030204"/>
                <a:cs typeface="Calibri"/>
              </a:rPr>
              <a:t> </a:t>
            </a:r>
            <a:r>
              <a:rPr lang="en-US" sz="2000" err="1">
                <a:ea typeface="Calibri" panose="020F0502020204030204"/>
                <a:cs typeface="Calibri"/>
              </a:rPr>
              <a:t>herramienta</a:t>
            </a:r>
            <a:r>
              <a:rPr lang="en-US" sz="2000">
                <a:ea typeface="Calibri" panose="020F0502020204030204"/>
                <a:cs typeface="Calibri"/>
              </a:rPr>
              <a:t> para </a:t>
            </a:r>
            <a:r>
              <a:rPr lang="en-US" sz="2000" err="1">
                <a:ea typeface="Calibri" panose="020F0502020204030204"/>
                <a:cs typeface="Calibri"/>
              </a:rPr>
              <a:t>plazmar</a:t>
            </a:r>
            <a:r>
              <a:rPr lang="en-US" sz="2000">
                <a:ea typeface="Calibri" panose="020F0502020204030204"/>
                <a:cs typeface="Calibri"/>
              </a:rPr>
              <a:t> </a:t>
            </a:r>
            <a:r>
              <a:rPr lang="en-US" sz="2000" err="1">
                <a:ea typeface="Calibri" panose="020F0502020204030204"/>
                <a:cs typeface="Calibri"/>
              </a:rPr>
              <a:t>diseños</a:t>
            </a:r>
            <a:r>
              <a:rPr lang="en-US" sz="2000">
                <a:ea typeface="Calibri" panose="020F0502020204030204"/>
                <a:cs typeface="Calibri"/>
              </a:rPr>
              <a:t> y </a:t>
            </a:r>
            <a:r>
              <a:rPr lang="en-US" sz="2000" err="1">
                <a:ea typeface="Calibri" panose="020F0502020204030204"/>
                <a:cs typeface="Calibri"/>
              </a:rPr>
              <a:t>dimensiones</a:t>
            </a:r>
            <a:r>
              <a:rPr lang="en-US" sz="2000">
                <a:ea typeface="Calibri" panose="020F0502020204030204"/>
                <a:cs typeface="Calibri"/>
              </a:rPr>
              <a:t> </a:t>
            </a:r>
            <a:r>
              <a:rPr lang="en-US" sz="2000" err="1">
                <a:ea typeface="Calibri" panose="020F0502020204030204"/>
                <a:cs typeface="Calibri"/>
              </a:rPr>
              <a:t>ocupadas</a:t>
            </a:r>
            <a:r>
              <a:rPr lang="en-US" sz="2000">
                <a:ea typeface="Calibri" panose="020F0502020204030204"/>
                <a:cs typeface="Calibri"/>
              </a:rPr>
              <a:t> </a:t>
            </a:r>
            <a:r>
              <a:rPr lang="en-US" sz="2000" err="1">
                <a:ea typeface="Calibri" panose="020F0502020204030204"/>
                <a:cs typeface="Calibri"/>
              </a:rPr>
              <a:t>en</a:t>
            </a:r>
            <a:r>
              <a:rPr lang="en-US" sz="2000">
                <a:ea typeface="Calibri" panose="020F0502020204030204"/>
                <a:cs typeface="Calibri"/>
              </a:rPr>
              <a:t> </a:t>
            </a:r>
            <a:r>
              <a:rPr lang="en-US" sz="2000" err="1">
                <a:ea typeface="Calibri" panose="020F0502020204030204"/>
                <a:cs typeface="Calibri"/>
              </a:rPr>
              <a:t>el</a:t>
            </a:r>
            <a:r>
              <a:rPr lang="en-US" sz="2000">
                <a:ea typeface="Calibri" panose="020F0502020204030204"/>
                <a:cs typeface="Calibri"/>
              </a:rPr>
              <a:t> area </a:t>
            </a:r>
            <a:r>
              <a:rPr lang="en-US" sz="2000" err="1">
                <a:ea typeface="Calibri" panose="020F0502020204030204"/>
                <a:cs typeface="Calibri"/>
              </a:rPr>
              <a:t>textil</a:t>
            </a:r>
            <a:r>
              <a:rPr lang="en-US" sz="2000">
                <a:ea typeface="Calibri" panose="020F0502020204030204"/>
                <a:cs typeface="Calibri"/>
              </a:rPr>
              <a:t> , </a:t>
            </a:r>
            <a:r>
              <a:rPr lang="en-US" sz="2000" err="1">
                <a:ea typeface="Calibri" panose="020F0502020204030204"/>
                <a:cs typeface="Calibri"/>
              </a:rPr>
              <a:t>planos</a:t>
            </a:r>
            <a:r>
              <a:rPr lang="en-US" sz="2000">
                <a:ea typeface="Calibri" panose="020F0502020204030204"/>
                <a:cs typeface="Calibri"/>
              </a:rPr>
              <a:t> de </a:t>
            </a:r>
            <a:r>
              <a:rPr lang="en-US" sz="2000" err="1">
                <a:ea typeface="Calibri" panose="020F0502020204030204"/>
                <a:cs typeface="Calibri"/>
              </a:rPr>
              <a:t>maquinas</a:t>
            </a:r>
            <a:r>
              <a:rPr lang="en-US" sz="2000">
                <a:ea typeface="Calibri" panose="020F0502020204030204"/>
                <a:cs typeface="Calibri"/>
              </a:rPr>
              <a:t>, </a:t>
            </a:r>
            <a:r>
              <a:rPr lang="en-US" sz="2000" err="1">
                <a:ea typeface="Calibri" panose="020F0502020204030204"/>
                <a:cs typeface="Calibri"/>
              </a:rPr>
              <a:t>moldes</a:t>
            </a:r>
            <a:r>
              <a:rPr lang="en-US" sz="2000">
                <a:ea typeface="Calibri" panose="020F0502020204030204"/>
                <a:cs typeface="Calibri"/>
              </a:rPr>
              <a:t> de </a:t>
            </a:r>
            <a:r>
              <a:rPr lang="en-US" sz="2000" err="1">
                <a:ea typeface="Calibri" panose="020F0502020204030204"/>
                <a:cs typeface="Calibri"/>
              </a:rPr>
              <a:t>prendas</a:t>
            </a:r>
            <a:r>
              <a:rPr lang="en-US" sz="2000">
                <a:ea typeface="Calibri" panose="020F0502020204030204"/>
                <a:cs typeface="Calibri"/>
              </a:rPr>
              <a:t>, </a:t>
            </a:r>
            <a:r>
              <a:rPr lang="en-US" sz="2000" err="1">
                <a:ea typeface="Calibri" panose="020F0502020204030204"/>
                <a:cs typeface="Calibri"/>
              </a:rPr>
              <a:t>prendas</a:t>
            </a:r>
            <a:r>
              <a:rPr lang="en-US" sz="2000">
                <a:ea typeface="Calibri" panose="020F0502020204030204"/>
                <a:cs typeface="Calibri"/>
              </a:rPr>
              <a:t> </a:t>
            </a:r>
            <a:r>
              <a:rPr lang="en-US" sz="2000" err="1">
                <a:ea typeface="Calibri" panose="020F0502020204030204"/>
                <a:cs typeface="Calibri"/>
              </a:rPr>
              <a:t>terminadas</a:t>
            </a:r>
            <a:r>
              <a:rPr lang="en-US" sz="2000">
                <a:ea typeface="Calibri" panose="020F0502020204030204"/>
                <a:cs typeface="Calibri"/>
              </a:rPr>
              <a:t> y </a:t>
            </a:r>
            <a:r>
              <a:rPr lang="en-US" sz="2000" err="1">
                <a:ea typeface="Calibri" panose="020F0502020204030204"/>
                <a:cs typeface="Calibri"/>
              </a:rPr>
              <a:t>especificaciones</a:t>
            </a:r>
            <a:r>
              <a:rPr lang="en-US" sz="2000">
                <a:ea typeface="Calibri" panose="020F0502020204030204"/>
                <a:cs typeface="Calibri"/>
              </a:rPr>
              <a:t> </a:t>
            </a:r>
            <a:r>
              <a:rPr lang="en-US" sz="2000" err="1">
                <a:ea typeface="Calibri" panose="020F0502020204030204"/>
                <a:cs typeface="Calibri"/>
              </a:rPr>
              <a:t>en</a:t>
            </a:r>
            <a:r>
              <a:rPr lang="en-US" sz="2000">
                <a:ea typeface="Calibri" panose="020F0502020204030204"/>
                <a:cs typeface="Calibri"/>
              </a:rPr>
              <a:t> </a:t>
            </a:r>
            <a:r>
              <a:rPr lang="en-US" sz="2000" err="1">
                <a:ea typeface="Calibri" panose="020F0502020204030204"/>
                <a:cs typeface="Calibri"/>
              </a:rPr>
              <a:t>dibujo</a:t>
            </a:r>
            <a:r>
              <a:rPr lang="en-US" sz="2000">
                <a:ea typeface="Calibri" panose="020F0502020204030204"/>
                <a:cs typeface="Calibri"/>
              </a:rPr>
              <a:t> </a:t>
            </a:r>
            <a:r>
              <a:rPr lang="en-US" sz="2000" err="1">
                <a:ea typeface="Calibri" panose="020F0502020204030204"/>
                <a:cs typeface="Calibri"/>
              </a:rPr>
              <a:t>ahora</a:t>
            </a:r>
            <a:r>
              <a:rPr lang="en-US" sz="2000">
                <a:ea typeface="Calibri" panose="020F0502020204030204"/>
                <a:cs typeface="Calibri"/>
              </a:rPr>
              <a:t> de forma digital.</a:t>
            </a:r>
          </a:p>
          <a:p>
            <a:pPr algn="just"/>
            <a:r>
              <a:rPr lang="en-US" sz="2000" err="1">
                <a:ea typeface="Calibri" panose="020F0502020204030204"/>
                <a:cs typeface="Calibri"/>
              </a:rPr>
              <a:t>Familiarizarme</a:t>
            </a:r>
            <a:r>
              <a:rPr lang="en-US" sz="2000">
                <a:ea typeface="Calibri" panose="020F0502020204030204"/>
                <a:cs typeface="Calibri"/>
              </a:rPr>
              <a:t> con </a:t>
            </a:r>
            <a:r>
              <a:rPr lang="en-US" sz="2000" err="1">
                <a:ea typeface="Calibri" panose="020F0502020204030204"/>
                <a:cs typeface="Calibri"/>
              </a:rPr>
              <a:t>el</a:t>
            </a:r>
            <a:r>
              <a:rPr lang="en-US" sz="2000">
                <a:ea typeface="Calibri" panose="020F0502020204030204"/>
                <a:cs typeface="Calibri"/>
              </a:rPr>
              <a:t> </a:t>
            </a:r>
            <a:r>
              <a:rPr lang="en-US" sz="2000" err="1">
                <a:ea typeface="Calibri" panose="020F0502020204030204"/>
                <a:cs typeface="Calibri"/>
              </a:rPr>
              <a:t>programa</a:t>
            </a:r>
            <a:r>
              <a:rPr lang="en-US" sz="2000">
                <a:ea typeface="Calibri" panose="020F0502020204030204"/>
                <a:cs typeface="Calibri"/>
              </a:rPr>
              <a:t> </a:t>
            </a:r>
            <a:r>
              <a:rPr lang="en-US" sz="2000" err="1">
                <a:ea typeface="Calibri" panose="020F0502020204030204"/>
                <a:cs typeface="Calibri"/>
              </a:rPr>
              <a:t>autocad</a:t>
            </a:r>
            <a:r>
              <a:rPr lang="en-US" sz="2000">
                <a:ea typeface="Calibri" panose="020F0502020204030204"/>
                <a:cs typeface="Calibri"/>
              </a:rPr>
              <a:t> y </a:t>
            </a:r>
            <a:r>
              <a:rPr lang="en-US" sz="2000" err="1">
                <a:ea typeface="Calibri" panose="020F0502020204030204"/>
                <a:cs typeface="Calibri"/>
              </a:rPr>
              <a:t>así</a:t>
            </a:r>
            <a:r>
              <a:rPr lang="en-US" sz="2000">
                <a:ea typeface="Calibri" panose="020F0502020204030204"/>
                <a:cs typeface="Calibri"/>
              </a:rPr>
              <a:t> </a:t>
            </a:r>
            <a:r>
              <a:rPr lang="en-US" sz="2000" err="1">
                <a:ea typeface="Calibri" panose="020F0502020204030204"/>
                <a:cs typeface="Calibri"/>
              </a:rPr>
              <a:t>ejecutarlo</a:t>
            </a:r>
            <a:r>
              <a:rPr lang="en-US" sz="2000">
                <a:ea typeface="Calibri" panose="020F0502020204030204"/>
                <a:cs typeface="Calibri"/>
              </a:rPr>
              <a:t> </a:t>
            </a:r>
            <a:r>
              <a:rPr lang="en-US" sz="2000" err="1">
                <a:ea typeface="Calibri" panose="020F0502020204030204"/>
                <a:cs typeface="Calibri"/>
              </a:rPr>
              <a:t>en</a:t>
            </a:r>
            <a:r>
              <a:rPr lang="en-US" sz="2000">
                <a:ea typeface="Calibri" panose="020F0502020204030204"/>
                <a:cs typeface="Calibri"/>
              </a:rPr>
              <a:t> </a:t>
            </a:r>
            <a:r>
              <a:rPr lang="en-US" sz="2000" err="1">
                <a:ea typeface="Calibri" panose="020F0502020204030204"/>
                <a:cs typeface="Calibri"/>
              </a:rPr>
              <a:t>el</a:t>
            </a:r>
            <a:r>
              <a:rPr lang="en-US" sz="2000">
                <a:ea typeface="Calibri" panose="020F0502020204030204"/>
                <a:cs typeface="Calibri"/>
              </a:rPr>
              <a:t> </a:t>
            </a:r>
            <a:r>
              <a:rPr lang="en-US" sz="2000" err="1">
                <a:ea typeface="Calibri" panose="020F0502020204030204"/>
                <a:cs typeface="Calibri"/>
              </a:rPr>
              <a:t>área</a:t>
            </a:r>
            <a:r>
              <a:rPr lang="en-US" sz="2000">
                <a:ea typeface="Calibri" panose="020F0502020204030204"/>
                <a:cs typeface="Calibri"/>
              </a:rPr>
              <a:t> </a:t>
            </a:r>
            <a:r>
              <a:rPr lang="en-US" sz="2000" err="1">
                <a:ea typeface="Calibri" panose="020F0502020204030204"/>
                <a:cs typeface="Calibri"/>
              </a:rPr>
              <a:t>laboral</a:t>
            </a:r>
            <a:r>
              <a:rPr lang="en-US" sz="2000">
                <a:ea typeface="Calibri" panose="020F0502020204030204"/>
                <a:cs typeface="Calibri"/>
              </a:rPr>
              <a:t>, al </a:t>
            </a:r>
            <a:r>
              <a:rPr lang="en-US" sz="2000" err="1">
                <a:ea typeface="Calibri" panose="020F0502020204030204"/>
                <a:cs typeface="Calibri"/>
              </a:rPr>
              <a:t>igual</a:t>
            </a:r>
            <a:r>
              <a:rPr lang="en-US" sz="2000">
                <a:ea typeface="Calibri" panose="020F0502020204030204"/>
                <a:cs typeface="Calibri"/>
              </a:rPr>
              <a:t> </a:t>
            </a:r>
            <a:r>
              <a:rPr lang="en-US" sz="2000" err="1">
                <a:ea typeface="Calibri" panose="020F0502020204030204"/>
                <a:cs typeface="Calibri"/>
              </a:rPr>
              <a:t>aprender</a:t>
            </a:r>
            <a:r>
              <a:rPr lang="en-US" sz="2000">
                <a:ea typeface="Calibri" panose="020F0502020204030204"/>
                <a:cs typeface="Calibri"/>
              </a:rPr>
              <a:t> </a:t>
            </a:r>
            <a:r>
              <a:rPr lang="en-US" sz="2000" err="1">
                <a:ea typeface="Calibri" panose="020F0502020204030204"/>
                <a:cs typeface="Calibri"/>
              </a:rPr>
              <a:t>cada</a:t>
            </a:r>
            <a:r>
              <a:rPr lang="en-US" sz="2000">
                <a:ea typeface="Calibri" panose="020F0502020204030204"/>
                <a:cs typeface="Calibri"/>
              </a:rPr>
              <a:t> </a:t>
            </a:r>
            <a:r>
              <a:rPr lang="en-US" sz="2000" err="1">
                <a:ea typeface="Calibri" panose="020F0502020204030204"/>
                <a:cs typeface="Calibri"/>
              </a:rPr>
              <a:t>una</a:t>
            </a:r>
            <a:r>
              <a:rPr lang="en-US" sz="2000">
                <a:ea typeface="Calibri" panose="020F0502020204030204"/>
                <a:cs typeface="Calibri"/>
              </a:rPr>
              <a:t> de sus </a:t>
            </a:r>
            <a:r>
              <a:rPr lang="en-US" sz="2000" err="1">
                <a:ea typeface="Calibri" panose="020F0502020204030204"/>
                <a:cs typeface="Calibri"/>
              </a:rPr>
              <a:t>funciones</a:t>
            </a:r>
            <a:r>
              <a:rPr lang="en-US" sz="2000">
                <a:ea typeface="Calibri" panose="020F0502020204030204"/>
                <a:cs typeface="Calibri"/>
              </a:rPr>
              <a:t> para </a:t>
            </a:r>
            <a:r>
              <a:rPr lang="en-US" sz="2000" err="1">
                <a:ea typeface="Calibri" panose="020F0502020204030204"/>
                <a:cs typeface="Calibri"/>
              </a:rPr>
              <a:t>ejecutar</a:t>
            </a:r>
            <a:r>
              <a:rPr lang="en-US" sz="2000">
                <a:ea typeface="Calibri" panose="020F0502020204030204"/>
                <a:cs typeface="Calibri"/>
              </a:rPr>
              <a:t> </a:t>
            </a:r>
            <a:r>
              <a:rPr lang="en-US" sz="2000" err="1">
                <a:ea typeface="Calibri" panose="020F0502020204030204"/>
                <a:cs typeface="Calibri"/>
              </a:rPr>
              <a:t>cualquier</a:t>
            </a:r>
            <a:r>
              <a:rPr lang="en-US" sz="2000">
                <a:ea typeface="Calibri" panose="020F0502020204030204"/>
                <a:cs typeface="Calibri"/>
              </a:rPr>
              <a:t> </a:t>
            </a:r>
            <a:r>
              <a:rPr lang="en-US" sz="2000" err="1">
                <a:ea typeface="Calibri" panose="020F0502020204030204"/>
                <a:cs typeface="Calibri"/>
              </a:rPr>
              <a:t>comando</a:t>
            </a:r>
            <a:r>
              <a:rPr lang="en-US" sz="2000">
                <a:ea typeface="Calibri" panose="020F0502020204030204"/>
                <a:cs typeface="Calibri"/>
              </a:rPr>
              <a:t> </a:t>
            </a:r>
            <a:r>
              <a:rPr lang="en-US" sz="2000" err="1">
                <a:ea typeface="Calibri" panose="020F0502020204030204"/>
                <a:cs typeface="Calibri"/>
              </a:rPr>
              <a:t>en</a:t>
            </a:r>
            <a:r>
              <a:rPr lang="en-US" sz="2000">
                <a:ea typeface="Calibri" panose="020F0502020204030204"/>
                <a:cs typeface="Calibri"/>
              </a:rPr>
              <a:t> </a:t>
            </a:r>
            <a:r>
              <a:rPr lang="en-US" sz="2000" err="1">
                <a:ea typeface="Calibri" panose="020F0502020204030204"/>
                <a:cs typeface="Calibri"/>
              </a:rPr>
              <a:t>este</a:t>
            </a:r>
            <a:r>
              <a:rPr lang="en-US" sz="2000">
                <a:ea typeface="Calibri" panose="020F0502020204030204"/>
                <a:cs typeface="Calibri"/>
              </a:rPr>
              <a:t> </a:t>
            </a:r>
            <a:r>
              <a:rPr lang="en-US" sz="2000" err="1">
                <a:ea typeface="Calibri" panose="020F0502020204030204"/>
                <a:cs typeface="Calibri"/>
              </a:rPr>
              <a:t>programa</a:t>
            </a:r>
            <a:r>
              <a:rPr lang="en-US" sz="2000">
                <a:ea typeface="Calibri" panose="020F0502020204030204"/>
                <a:cs typeface="Calibri"/>
              </a:rPr>
              <a:t>.</a:t>
            </a:r>
          </a:p>
          <a:p>
            <a:pPr algn="just"/>
            <a:r>
              <a:rPr lang="es-MX" sz="2000">
                <a:ea typeface="Calibri" panose="020F0502020204030204"/>
                <a:cs typeface="Calibri"/>
              </a:rPr>
              <a:t>Adquirir el aprendizaje necesario para saber utilizar los programas que sean usados durante el semestre, para aplicarlo en la carrera </a:t>
            </a:r>
            <a:endParaRPr lang="en-US" sz="2000">
              <a:ea typeface="Calibri" panose="020F0502020204030204"/>
              <a:cs typeface="Calibri"/>
            </a:endParaRPr>
          </a:p>
          <a:p>
            <a:pPr algn="just"/>
            <a:endParaRPr lang="en-US" sz="2000">
              <a:ea typeface="Calibri" panose="020F0502020204030204"/>
              <a:cs typeface="Calibri"/>
            </a:endParaRPr>
          </a:p>
        </p:txBody>
      </p:sp>
      <p:sp>
        <p:nvSpPr>
          <p:cNvPr id="5" name="Slide Number Placeholder 4">
            <a:extLst>
              <a:ext uri="{FF2B5EF4-FFF2-40B4-BE49-F238E27FC236}">
                <a16:creationId xmlns:a16="http://schemas.microsoft.com/office/drawing/2014/main" id="{BEDC250E-A3D4-2F76-D368-19EAE86384D1}"/>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4" name="Footer Placeholder 3">
            <a:extLst>
              <a:ext uri="{FF2B5EF4-FFF2-40B4-BE49-F238E27FC236}">
                <a16:creationId xmlns:a16="http://schemas.microsoft.com/office/drawing/2014/main" id="{D2DA7000-D201-0B80-882F-99B03239E22A}"/>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23794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828E-4476-C716-36DE-F6EACAA2DEFF}"/>
              </a:ext>
            </a:extLst>
          </p:cNvPr>
          <p:cNvSpPr>
            <a:spLocks noGrp="1"/>
          </p:cNvSpPr>
          <p:nvPr>
            <p:ph type="title"/>
          </p:nvPr>
        </p:nvSpPr>
        <p:spPr/>
        <p:txBody>
          <a:bodyPr/>
          <a:lstStyle/>
          <a:p>
            <a:r>
              <a:rPr lang="en-US" err="1"/>
              <a:t>Trabajar</a:t>
            </a:r>
            <a:r>
              <a:rPr lang="en-US"/>
              <a:t> con Git</a:t>
            </a:r>
          </a:p>
          <a:p>
            <a:endParaRPr lang="en-US">
              <a:cs typeface="Calibri Light"/>
            </a:endParaRPr>
          </a:p>
        </p:txBody>
      </p:sp>
      <p:sp>
        <p:nvSpPr>
          <p:cNvPr id="3" name="Content Placeholder 2">
            <a:extLst>
              <a:ext uri="{FF2B5EF4-FFF2-40B4-BE49-F238E27FC236}">
                <a16:creationId xmlns:a16="http://schemas.microsoft.com/office/drawing/2014/main" id="{B1764218-E4E9-F9F7-B8F8-BAF66EF4F8A5}"/>
              </a:ext>
            </a:extLst>
          </p:cNvPr>
          <p:cNvSpPr>
            <a:spLocks noGrp="1"/>
          </p:cNvSpPr>
          <p:nvPr>
            <p:ph idx="1"/>
          </p:nvPr>
        </p:nvSpPr>
        <p:spPr/>
        <p:txBody>
          <a:bodyPr vert="horz" lIns="91440" tIns="45720" rIns="91440" bIns="45720" rtlCol="0" anchor="t">
            <a:normAutofit fontScale="92500" lnSpcReduction="20000"/>
          </a:bodyPr>
          <a:lstStyle/>
          <a:p>
            <a:r>
              <a:rPr lang="en-US" err="1">
                <a:ea typeface="+mn-lt"/>
                <a:cs typeface="+mn-lt"/>
              </a:rPr>
              <a:t>Inicializar</a:t>
            </a:r>
            <a:r>
              <a:rPr lang="en-US">
                <a:ea typeface="+mn-lt"/>
                <a:cs typeface="+mn-lt"/>
              </a:rPr>
              <a:t> Git </a:t>
            </a:r>
            <a:r>
              <a:rPr lang="en-US" err="1">
                <a:ea typeface="+mn-lt"/>
                <a:cs typeface="+mn-lt"/>
              </a:rPr>
              <a:t>en</a:t>
            </a:r>
            <a:r>
              <a:rPr lang="en-US">
                <a:ea typeface="+mn-lt"/>
                <a:cs typeface="+mn-lt"/>
              </a:rPr>
              <a:t> </a:t>
            </a:r>
            <a:r>
              <a:rPr lang="en-US" err="1">
                <a:ea typeface="+mn-lt"/>
                <a:cs typeface="+mn-lt"/>
              </a:rPr>
              <a:t>una</a:t>
            </a:r>
            <a:r>
              <a:rPr lang="en-US">
                <a:ea typeface="+mn-lt"/>
                <a:cs typeface="+mn-lt"/>
              </a:rPr>
              <a:t> </a:t>
            </a:r>
            <a:r>
              <a:rPr lang="en-US" err="1">
                <a:ea typeface="+mn-lt"/>
                <a:cs typeface="+mn-lt"/>
              </a:rPr>
              <a:t>carpeta</a:t>
            </a:r>
            <a:r>
              <a:rPr lang="en-US">
                <a:ea typeface="+mn-lt"/>
                <a:cs typeface="+mn-lt"/>
              </a:rPr>
              <a:t>, </a:t>
            </a:r>
            <a:r>
              <a:rPr lang="en-US" err="1">
                <a:ea typeface="+mn-lt"/>
                <a:cs typeface="+mn-lt"/>
              </a:rPr>
              <a:t>convirtiéndolo</a:t>
            </a:r>
            <a:r>
              <a:rPr lang="en-US">
                <a:ea typeface="+mn-lt"/>
                <a:cs typeface="+mn-lt"/>
              </a:rPr>
              <a:t> </a:t>
            </a:r>
            <a:r>
              <a:rPr lang="en-US" err="1">
                <a:ea typeface="+mn-lt"/>
                <a:cs typeface="+mn-lt"/>
              </a:rPr>
              <a:t>en</a:t>
            </a:r>
            <a:r>
              <a:rPr lang="en-US">
                <a:ea typeface="+mn-lt"/>
                <a:cs typeface="+mn-lt"/>
              </a:rPr>
              <a:t> un </a:t>
            </a:r>
            <a:r>
              <a:rPr lang="en-US" b="1" err="1">
                <a:ea typeface="+mn-lt"/>
                <a:cs typeface="+mn-lt"/>
              </a:rPr>
              <a:t>repositorio</a:t>
            </a:r>
            <a:endParaRPr lang="en-US" err="1">
              <a:cs typeface="Calibri" panose="020F0502020204030204"/>
            </a:endParaRPr>
          </a:p>
          <a:p>
            <a:r>
              <a:rPr lang="en-US">
                <a:ea typeface="+mn-lt"/>
                <a:cs typeface="+mn-lt"/>
              </a:rPr>
              <a:t>Git </a:t>
            </a:r>
            <a:r>
              <a:rPr lang="en-US" err="1">
                <a:ea typeface="+mn-lt"/>
                <a:cs typeface="+mn-lt"/>
              </a:rPr>
              <a:t>ahora</a:t>
            </a:r>
            <a:r>
              <a:rPr lang="en-US">
                <a:ea typeface="+mn-lt"/>
                <a:cs typeface="+mn-lt"/>
              </a:rPr>
              <a:t> </a:t>
            </a:r>
            <a:r>
              <a:rPr lang="en-US" err="1">
                <a:ea typeface="+mn-lt"/>
                <a:cs typeface="+mn-lt"/>
              </a:rPr>
              <a:t>crea</a:t>
            </a:r>
            <a:r>
              <a:rPr lang="en-US">
                <a:ea typeface="+mn-lt"/>
                <a:cs typeface="+mn-lt"/>
              </a:rPr>
              <a:t> </a:t>
            </a:r>
            <a:r>
              <a:rPr lang="en-US" err="1">
                <a:ea typeface="+mn-lt"/>
                <a:cs typeface="+mn-lt"/>
              </a:rPr>
              <a:t>una</a:t>
            </a:r>
            <a:r>
              <a:rPr lang="en-US">
                <a:ea typeface="+mn-lt"/>
                <a:cs typeface="+mn-lt"/>
              </a:rPr>
              <a:t> </a:t>
            </a:r>
            <a:r>
              <a:rPr lang="en-US" err="1">
                <a:ea typeface="+mn-lt"/>
                <a:cs typeface="+mn-lt"/>
              </a:rPr>
              <a:t>carpeta</a:t>
            </a:r>
            <a:r>
              <a:rPr lang="en-US">
                <a:ea typeface="+mn-lt"/>
                <a:cs typeface="+mn-lt"/>
              </a:rPr>
              <a:t> </a:t>
            </a:r>
            <a:r>
              <a:rPr lang="en-US" err="1">
                <a:ea typeface="+mn-lt"/>
                <a:cs typeface="+mn-lt"/>
              </a:rPr>
              <a:t>oculta</a:t>
            </a:r>
            <a:r>
              <a:rPr lang="en-US">
                <a:ea typeface="+mn-lt"/>
                <a:cs typeface="+mn-lt"/>
              </a:rPr>
              <a:t> para </a:t>
            </a:r>
            <a:r>
              <a:rPr lang="en-US" err="1">
                <a:ea typeface="+mn-lt"/>
                <a:cs typeface="+mn-lt"/>
              </a:rPr>
              <a:t>realizar</a:t>
            </a:r>
            <a:r>
              <a:rPr lang="en-US">
                <a:ea typeface="+mn-lt"/>
                <a:cs typeface="+mn-lt"/>
              </a:rPr>
              <a:t> un </a:t>
            </a:r>
            <a:r>
              <a:rPr lang="en-US" err="1">
                <a:ea typeface="+mn-lt"/>
                <a:cs typeface="+mn-lt"/>
              </a:rPr>
              <a:t>seguimiento</a:t>
            </a:r>
            <a:r>
              <a:rPr lang="en-US">
                <a:ea typeface="+mn-lt"/>
                <a:cs typeface="+mn-lt"/>
              </a:rPr>
              <a:t> de </a:t>
            </a:r>
            <a:r>
              <a:rPr lang="en-US" err="1">
                <a:ea typeface="+mn-lt"/>
                <a:cs typeface="+mn-lt"/>
              </a:rPr>
              <a:t>los</a:t>
            </a:r>
            <a:r>
              <a:rPr lang="en-US">
                <a:ea typeface="+mn-lt"/>
                <a:cs typeface="+mn-lt"/>
              </a:rPr>
              <a:t> </a:t>
            </a:r>
            <a:r>
              <a:rPr lang="en-US" err="1">
                <a:ea typeface="+mn-lt"/>
                <a:cs typeface="+mn-lt"/>
              </a:rPr>
              <a:t>cambios</a:t>
            </a:r>
            <a:r>
              <a:rPr lang="en-US">
                <a:ea typeface="+mn-lt"/>
                <a:cs typeface="+mn-lt"/>
              </a:rPr>
              <a:t> </a:t>
            </a:r>
            <a:r>
              <a:rPr lang="en-US" err="1">
                <a:ea typeface="+mn-lt"/>
                <a:cs typeface="+mn-lt"/>
              </a:rPr>
              <a:t>en</a:t>
            </a:r>
            <a:r>
              <a:rPr lang="en-US">
                <a:ea typeface="+mn-lt"/>
                <a:cs typeface="+mn-lt"/>
              </a:rPr>
              <a:t> </a:t>
            </a:r>
            <a:r>
              <a:rPr lang="en-US" err="1">
                <a:ea typeface="+mn-lt"/>
                <a:cs typeface="+mn-lt"/>
              </a:rPr>
              <a:t>esa</a:t>
            </a:r>
            <a:r>
              <a:rPr lang="en-US">
                <a:ea typeface="+mn-lt"/>
                <a:cs typeface="+mn-lt"/>
              </a:rPr>
              <a:t> </a:t>
            </a:r>
            <a:r>
              <a:rPr lang="en-US" err="1">
                <a:ea typeface="+mn-lt"/>
                <a:cs typeface="+mn-lt"/>
              </a:rPr>
              <a:t>carpeta</a:t>
            </a:r>
            <a:endParaRPr lang="en-US" err="1"/>
          </a:p>
          <a:p>
            <a:r>
              <a:rPr lang="en-US" err="1">
                <a:ea typeface="+mn-lt"/>
                <a:cs typeface="+mn-lt"/>
              </a:rPr>
              <a:t>Cuando</a:t>
            </a:r>
            <a:r>
              <a:rPr lang="en-US">
                <a:ea typeface="+mn-lt"/>
                <a:cs typeface="+mn-lt"/>
              </a:rPr>
              <a:t> un </a:t>
            </a:r>
            <a:r>
              <a:rPr lang="en-US" err="1">
                <a:ea typeface="+mn-lt"/>
                <a:cs typeface="+mn-lt"/>
              </a:rPr>
              <a:t>archivo</a:t>
            </a:r>
            <a:r>
              <a:rPr lang="en-US">
                <a:ea typeface="+mn-lt"/>
                <a:cs typeface="+mn-lt"/>
              </a:rPr>
              <a:t> se cambia, </a:t>
            </a:r>
            <a:r>
              <a:rPr lang="en-US" err="1">
                <a:ea typeface="+mn-lt"/>
                <a:cs typeface="+mn-lt"/>
              </a:rPr>
              <a:t>agrega</a:t>
            </a:r>
            <a:r>
              <a:rPr lang="en-US">
                <a:ea typeface="+mn-lt"/>
                <a:cs typeface="+mn-lt"/>
              </a:rPr>
              <a:t> o </a:t>
            </a:r>
            <a:r>
              <a:rPr lang="en-US" err="1">
                <a:ea typeface="+mn-lt"/>
                <a:cs typeface="+mn-lt"/>
              </a:rPr>
              <a:t>elimina</a:t>
            </a:r>
            <a:r>
              <a:rPr lang="en-US">
                <a:ea typeface="+mn-lt"/>
                <a:cs typeface="+mn-lt"/>
              </a:rPr>
              <a:t>, se </a:t>
            </a:r>
            <a:r>
              <a:rPr lang="en-US" err="1">
                <a:ea typeface="+mn-lt"/>
                <a:cs typeface="+mn-lt"/>
              </a:rPr>
              <a:t>considera</a:t>
            </a:r>
            <a:r>
              <a:rPr lang="en-US">
                <a:ea typeface="+mn-lt"/>
                <a:cs typeface="+mn-lt"/>
              </a:rPr>
              <a:t> </a:t>
            </a:r>
            <a:r>
              <a:rPr lang="en-US" b="1" err="1">
                <a:ea typeface="+mn-lt"/>
                <a:cs typeface="+mn-lt"/>
              </a:rPr>
              <a:t>modificado</a:t>
            </a:r>
            <a:endParaRPr lang="en-US" err="1"/>
          </a:p>
          <a:p>
            <a:r>
              <a:rPr lang="en-US" err="1">
                <a:ea typeface="+mn-lt"/>
                <a:cs typeface="+mn-lt"/>
              </a:rPr>
              <a:t>Seleccione</a:t>
            </a:r>
            <a:r>
              <a:rPr lang="en-US">
                <a:ea typeface="+mn-lt"/>
                <a:cs typeface="+mn-lt"/>
              </a:rPr>
              <a:t> </a:t>
            </a:r>
            <a:r>
              <a:rPr lang="en-US" err="1">
                <a:ea typeface="+mn-lt"/>
                <a:cs typeface="+mn-lt"/>
              </a:rPr>
              <a:t>los</a:t>
            </a:r>
            <a:r>
              <a:rPr lang="en-US">
                <a:ea typeface="+mn-lt"/>
                <a:cs typeface="+mn-lt"/>
              </a:rPr>
              <a:t> </a:t>
            </a:r>
            <a:r>
              <a:rPr lang="en-US" err="1">
                <a:ea typeface="+mn-lt"/>
                <a:cs typeface="+mn-lt"/>
              </a:rPr>
              <a:t>archivos</a:t>
            </a:r>
            <a:r>
              <a:rPr lang="en-US">
                <a:ea typeface="+mn-lt"/>
                <a:cs typeface="+mn-lt"/>
              </a:rPr>
              <a:t> </a:t>
            </a:r>
            <a:r>
              <a:rPr lang="en-US" err="1">
                <a:ea typeface="+mn-lt"/>
                <a:cs typeface="+mn-lt"/>
              </a:rPr>
              <a:t>modificados</a:t>
            </a:r>
            <a:r>
              <a:rPr lang="en-US">
                <a:ea typeface="+mn-lt"/>
                <a:cs typeface="+mn-lt"/>
              </a:rPr>
              <a:t> que </a:t>
            </a:r>
            <a:r>
              <a:rPr lang="en-US" err="1">
                <a:ea typeface="+mn-lt"/>
                <a:cs typeface="+mn-lt"/>
              </a:rPr>
              <a:t>desea</a:t>
            </a:r>
            <a:r>
              <a:rPr lang="en-US">
                <a:ea typeface="+mn-lt"/>
                <a:cs typeface="+mn-lt"/>
              </a:rPr>
              <a:t> </a:t>
            </a:r>
            <a:r>
              <a:rPr lang="en-US" b="1" err="1">
                <a:ea typeface="+mn-lt"/>
                <a:cs typeface="+mn-lt"/>
              </a:rPr>
              <a:t>organizar</a:t>
            </a:r>
            <a:endParaRPr lang="en-US" err="1"/>
          </a:p>
          <a:p>
            <a:r>
              <a:rPr lang="en-US">
                <a:ea typeface="+mn-lt"/>
                <a:cs typeface="+mn-lt"/>
              </a:rPr>
              <a:t>Los </a:t>
            </a:r>
            <a:r>
              <a:rPr lang="en-US" err="1">
                <a:ea typeface="+mn-lt"/>
                <a:cs typeface="+mn-lt"/>
              </a:rPr>
              <a:t>archivos</a:t>
            </a:r>
            <a:r>
              <a:rPr lang="en-US">
                <a:ea typeface="+mn-lt"/>
                <a:cs typeface="+mn-lt"/>
              </a:rPr>
              <a:t> </a:t>
            </a:r>
            <a:r>
              <a:rPr lang="en-US" b="1" err="1">
                <a:ea typeface="+mn-lt"/>
                <a:cs typeface="+mn-lt"/>
              </a:rPr>
              <a:t>preconfigurados</a:t>
            </a:r>
            <a:r>
              <a:rPr lang="en-US">
                <a:ea typeface="+mn-lt"/>
                <a:cs typeface="+mn-lt"/>
              </a:rPr>
              <a:t> son </a:t>
            </a:r>
            <a:r>
              <a:rPr lang="en-US" b="1" err="1">
                <a:ea typeface="+mn-lt"/>
                <a:cs typeface="+mn-lt"/>
              </a:rPr>
              <a:t>confirmados</a:t>
            </a:r>
            <a:r>
              <a:rPr lang="en-US">
                <a:ea typeface="+mn-lt"/>
                <a:cs typeface="+mn-lt"/>
              </a:rPr>
              <a:t>, lo que </a:t>
            </a:r>
            <a:r>
              <a:rPr lang="en-US" err="1">
                <a:ea typeface="+mn-lt"/>
                <a:cs typeface="+mn-lt"/>
              </a:rPr>
              <a:t>solicita</a:t>
            </a:r>
            <a:r>
              <a:rPr lang="en-US">
                <a:ea typeface="+mn-lt"/>
                <a:cs typeface="+mn-lt"/>
              </a:rPr>
              <a:t> a Git que </a:t>
            </a:r>
            <a:r>
              <a:rPr lang="en-US" err="1">
                <a:ea typeface="+mn-lt"/>
                <a:cs typeface="+mn-lt"/>
              </a:rPr>
              <a:t>almacene</a:t>
            </a:r>
            <a:r>
              <a:rPr lang="en-US">
                <a:ea typeface="+mn-lt"/>
                <a:cs typeface="+mn-lt"/>
              </a:rPr>
              <a:t> </a:t>
            </a:r>
            <a:r>
              <a:rPr lang="en-US" err="1">
                <a:ea typeface="+mn-lt"/>
                <a:cs typeface="+mn-lt"/>
              </a:rPr>
              <a:t>una</a:t>
            </a:r>
            <a:r>
              <a:rPr lang="en-US">
                <a:ea typeface="+mn-lt"/>
                <a:cs typeface="+mn-lt"/>
              </a:rPr>
              <a:t> </a:t>
            </a:r>
            <a:r>
              <a:rPr lang="en-US" err="1">
                <a:ea typeface="+mn-lt"/>
                <a:cs typeface="+mn-lt"/>
              </a:rPr>
              <a:t>instantánea</a:t>
            </a:r>
            <a:r>
              <a:rPr lang="en-US">
                <a:ea typeface="+mn-lt"/>
                <a:cs typeface="+mn-lt"/>
              </a:rPr>
              <a:t> </a:t>
            </a:r>
            <a:r>
              <a:rPr lang="en-US" b="1" err="1">
                <a:ea typeface="+mn-lt"/>
                <a:cs typeface="+mn-lt"/>
              </a:rPr>
              <a:t>permanente</a:t>
            </a:r>
            <a:r>
              <a:rPr lang="en-US">
                <a:ea typeface="+mn-lt"/>
                <a:cs typeface="+mn-lt"/>
              </a:rPr>
              <a:t> de </a:t>
            </a:r>
            <a:r>
              <a:rPr lang="en-US" err="1">
                <a:ea typeface="+mn-lt"/>
                <a:cs typeface="+mn-lt"/>
              </a:rPr>
              <a:t>los</a:t>
            </a:r>
            <a:r>
              <a:rPr lang="en-US">
                <a:ea typeface="+mn-lt"/>
                <a:cs typeface="+mn-lt"/>
              </a:rPr>
              <a:t> </a:t>
            </a:r>
            <a:r>
              <a:rPr lang="en-US" err="1">
                <a:ea typeface="+mn-lt"/>
                <a:cs typeface="+mn-lt"/>
              </a:rPr>
              <a:t>archivos</a:t>
            </a:r>
            <a:endParaRPr lang="en-US" err="1"/>
          </a:p>
          <a:p>
            <a:r>
              <a:rPr lang="en-US">
                <a:ea typeface="+mn-lt"/>
                <a:cs typeface="+mn-lt"/>
              </a:rPr>
              <a:t>Git le </a:t>
            </a:r>
            <a:r>
              <a:rPr lang="en-US" err="1">
                <a:ea typeface="+mn-lt"/>
                <a:cs typeface="+mn-lt"/>
              </a:rPr>
              <a:t>permite</a:t>
            </a:r>
            <a:r>
              <a:rPr lang="en-US">
                <a:ea typeface="+mn-lt"/>
                <a:cs typeface="+mn-lt"/>
              </a:rPr>
              <a:t> </a:t>
            </a:r>
            <a:r>
              <a:rPr lang="en-US" err="1">
                <a:ea typeface="+mn-lt"/>
                <a:cs typeface="+mn-lt"/>
              </a:rPr>
              <a:t>ver</a:t>
            </a:r>
            <a:r>
              <a:rPr lang="en-US">
                <a:ea typeface="+mn-lt"/>
                <a:cs typeface="+mn-lt"/>
              </a:rPr>
              <a:t> </a:t>
            </a:r>
            <a:r>
              <a:rPr lang="en-US" err="1">
                <a:ea typeface="+mn-lt"/>
                <a:cs typeface="+mn-lt"/>
              </a:rPr>
              <a:t>el</a:t>
            </a:r>
            <a:r>
              <a:rPr lang="en-US">
                <a:ea typeface="+mn-lt"/>
                <a:cs typeface="+mn-lt"/>
              </a:rPr>
              <a:t> </a:t>
            </a:r>
            <a:r>
              <a:rPr lang="en-US" err="1">
                <a:ea typeface="+mn-lt"/>
                <a:cs typeface="+mn-lt"/>
              </a:rPr>
              <a:t>historial</a:t>
            </a:r>
            <a:r>
              <a:rPr lang="en-US">
                <a:ea typeface="+mn-lt"/>
                <a:cs typeface="+mn-lt"/>
              </a:rPr>
              <a:t> </a:t>
            </a:r>
            <a:r>
              <a:rPr lang="en-US" err="1">
                <a:ea typeface="+mn-lt"/>
                <a:cs typeface="+mn-lt"/>
              </a:rPr>
              <a:t>completo</a:t>
            </a:r>
            <a:r>
              <a:rPr lang="en-US">
                <a:ea typeface="+mn-lt"/>
                <a:cs typeface="+mn-lt"/>
              </a:rPr>
              <a:t> de </a:t>
            </a:r>
            <a:r>
              <a:rPr lang="en-US" err="1">
                <a:ea typeface="+mn-lt"/>
                <a:cs typeface="+mn-lt"/>
              </a:rPr>
              <a:t>cada</a:t>
            </a:r>
            <a:r>
              <a:rPr lang="en-US">
                <a:ea typeface="+mn-lt"/>
                <a:cs typeface="+mn-lt"/>
              </a:rPr>
              <a:t> </a:t>
            </a:r>
            <a:r>
              <a:rPr lang="en-US" err="1">
                <a:ea typeface="+mn-lt"/>
                <a:cs typeface="+mn-lt"/>
              </a:rPr>
              <a:t>confirmación</a:t>
            </a:r>
            <a:r>
              <a:rPr lang="en-US">
                <a:ea typeface="+mn-lt"/>
                <a:cs typeface="+mn-lt"/>
              </a:rPr>
              <a:t>.</a:t>
            </a:r>
            <a:endParaRPr lang="en-US"/>
          </a:p>
          <a:p>
            <a:r>
              <a:rPr lang="en-US" err="1">
                <a:ea typeface="+mn-lt"/>
                <a:cs typeface="+mn-lt"/>
              </a:rPr>
              <a:t>Puede</a:t>
            </a:r>
            <a:r>
              <a:rPr lang="en-US">
                <a:ea typeface="+mn-lt"/>
                <a:cs typeface="+mn-lt"/>
              </a:rPr>
              <a:t> </a:t>
            </a:r>
            <a:r>
              <a:rPr lang="en-US" err="1">
                <a:ea typeface="+mn-lt"/>
                <a:cs typeface="+mn-lt"/>
              </a:rPr>
              <a:t>volver</a:t>
            </a:r>
            <a:r>
              <a:rPr lang="en-US">
                <a:ea typeface="+mn-lt"/>
                <a:cs typeface="+mn-lt"/>
              </a:rPr>
              <a:t> a </a:t>
            </a:r>
            <a:r>
              <a:rPr lang="en-US" err="1">
                <a:ea typeface="+mn-lt"/>
                <a:cs typeface="+mn-lt"/>
              </a:rPr>
              <a:t>cualquier</a:t>
            </a:r>
            <a:r>
              <a:rPr lang="en-US">
                <a:ea typeface="+mn-lt"/>
                <a:cs typeface="+mn-lt"/>
              </a:rPr>
              <a:t> </a:t>
            </a:r>
            <a:r>
              <a:rPr lang="en-US" err="1">
                <a:ea typeface="+mn-lt"/>
                <a:cs typeface="+mn-lt"/>
              </a:rPr>
              <a:t>confirmación</a:t>
            </a:r>
            <a:r>
              <a:rPr lang="en-US">
                <a:ea typeface="+mn-lt"/>
                <a:cs typeface="+mn-lt"/>
              </a:rPr>
              <a:t> anterior.</a:t>
            </a:r>
            <a:endParaRPr lang="en-US"/>
          </a:p>
          <a:p>
            <a:r>
              <a:rPr lang="en-US">
                <a:ea typeface="+mn-lt"/>
                <a:cs typeface="+mn-lt"/>
              </a:rPr>
              <a:t>Git no </a:t>
            </a:r>
            <a:r>
              <a:rPr lang="en-US" err="1">
                <a:ea typeface="+mn-lt"/>
                <a:cs typeface="+mn-lt"/>
              </a:rPr>
              <a:t>almacena</a:t>
            </a:r>
            <a:r>
              <a:rPr lang="en-US">
                <a:ea typeface="+mn-lt"/>
                <a:cs typeface="+mn-lt"/>
              </a:rPr>
              <a:t> </a:t>
            </a:r>
            <a:r>
              <a:rPr lang="en-US" err="1">
                <a:ea typeface="+mn-lt"/>
                <a:cs typeface="+mn-lt"/>
              </a:rPr>
              <a:t>una</a:t>
            </a:r>
            <a:r>
              <a:rPr lang="en-US">
                <a:ea typeface="+mn-lt"/>
                <a:cs typeface="+mn-lt"/>
              </a:rPr>
              <a:t> </a:t>
            </a:r>
            <a:r>
              <a:rPr lang="en-US" err="1">
                <a:ea typeface="+mn-lt"/>
                <a:cs typeface="+mn-lt"/>
              </a:rPr>
              <a:t>copia</a:t>
            </a:r>
            <a:r>
              <a:rPr lang="en-US">
                <a:ea typeface="+mn-lt"/>
                <a:cs typeface="+mn-lt"/>
              </a:rPr>
              <a:t> </a:t>
            </a:r>
            <a:r>
              <a:rPr lang="en-US" err="1">
                <a:ea typeface="+mn-lt"/>
                <a:cs typeface="+mn-lt"/>
              </a:rPr>
              <a:t>separada</a:t>
            </a:r>
            <a:r>
              <a:rPr lang="en-US">
                <a:ea typeface="+mn-lt"/>
                <a:cs typeface="+mn-lt"/>
              </a:rPr>
              <a:t> de </a:t>
            </a:r>
            <a:r>
              <a:rPr lang="en-US" err="1">
                <a:ea typeface="+mn-lt"/>
                <a:cs typeface="+mn-lt"/>
              </a:rPr>
              <a:t>cada</a:t>
            </a:r>
            <a:r>
              <a:rPr lang="en-US">
                <a:ea typeface="+mn-lt"/>
                <a:cs typeface="+mn-lt"/>
              </a:rPr>
              <a:t> </a:t>
            </a:r>
            <a:r>
              <a:rPr lang="en-US" err="1">
                <a:ea typeface="+mn-lt"/>
                <a:cs typeface="+mn-lt"/>
              </a:rPr>
              <a:t>archivo</a:t>
            </a:r>
            <a:r>
              <a:rPr lang="en-US">
                <a:ea typeface="+mn-lt"/>
                <a:cs typeface="+mn-lt"/>
              </a:rPr>
              <a:t> </a:t>
            </a:r>
            <a:r>
              <a:rPr lang="en-US" err="1">
                <a:ea typeface="+mn-lt"/>
                <a:cs typeface="+mn-lt"/>
              </a:rPr>
              <a:t>en</a:t>
            </a:r>
            <a:r>
              <a:rPr lang="en-US">
                <a:ea typeface="+mn-lt"/>
                <a:cs typeface="+mn-lt"/>
              </a:rPr>
              <a:t> </a:t>
            </a:r>
            <a:r>
              <a:rPr lang="en-US" err="1">
                <a:ea typeface="+mn-lt"/>
                <a:cs typeface="+mn-lt"/>
              </a:rPr>
              <a:t>cada</a:t>
            </a:r>
            <a:r>
              <a:rPr lang="en-US">
                <a:ea typeface="+mn-lt"/>
                <a:cs typeface="+mn-lt"/>
              </a:rPr>
              <a:t> </a:t>
            </a:r>
            <a:r>
              <a:rPr lang="en-US" err="1">
                <a:ea typeface="+mn-lt"/>
                <a:cs typeface="+mn-lt"/>
              </a:rPr>
              <a:t>confirmación</a:t>
            </a:r>
            <a:r>
              <a:rPr lang="en-US">
                <a:ea typeface="+mn-lt"/>
                <a:cs typeface="+mn-lt"/>
              </a:rPr>
              <a:t>, ¡</a:t>
            </a:r>
            <a:r>
              <a:rPr lang="en-US" err="1">
                <a:ea typeface="+mn-lt"/>
                <a:cs typeface="+mn-lt"/>
              </a:rPr>
              <a:t>pero</a:t>
            </a:r>
            <a:r>
              <a:rPr lang="en-US">
                <a:ea typeface="+mn-lt"/>
                <a:cs typeface="+mn-lt"/>
              </a:rPr>
              <a:t> </a:t>
            </a:r>
            <a:r>
              <a:rPr lang="en-US" err="1">
                <a:ea typeface="+mn-lt"/>
                <a:cs typeface="+mn-lt"/>
              </a:rPr>
              <a:t>realiza</a:t>
            </a:r>
            <a:r>
              <a:rPr lang="en-US">
                <a:ea typeface="+mn-lt"/>
                <a:cs typeface="+mn-lt"/>
              </a:rPr>
              <a:t> un </a:t>
            </a:r>
            <a:r>
              <a:rPr lang="en-US" err="1">
                <a:ea typeface="+mn-lt"/>
                <a:cs typeface="+mn-lt"/>
              </a:rPr>
              <a:t>seguimiento</a:t>
            </a:r>
            <a:r>
              <a:rPr lang="en-US">
                <a:ea typeface="+mn-lt"/>
                <a:cs typeface="+mn-lt"/>
              </a:rPr>
              <a:t> de </a:t>
            </a:r>
            <a:r>
              <a:rPr lang="en-US" err="1">
                <a:ea typeface="+mn-lt"/>
                <a:cs typeface="+mn-lt"/>
              </a:rPr>
              <a:t>los</a:t>
            </a:r>
            <a:r>
              <a:rPr lang="en-US">
                <a:ea typeface="+mn-lt"/>
                <a:cs typeface="+mn-lt"/>
              </a:rPr>
              <a:t> </a:t>
            </a:r>
            <a:r>
              <a:rPr lang="en-US" err="1">
                <a:ea typeface="+mn-lt"/>
                <a:cs typeface="+mn-lt"/>
              </a:rPr>
              <a:t>cambios</a:t>
            </a:r>
            <a:r>
              <a:rPr lang="en-US">
                <a:ea typeface="+mn-lt"/>
                <a:cs typeface="+mn-lt"/>
              </a:rPr>
              <a:t> </a:t>
            </a:r>
            <a:r>
              <a:rPr lang="en-US" err="1">
                <a:ea typeface="+mn-lt"/>
                <a:cs typeface="+mn-lt"/>
              </a:rPr>
              <a:t>realizados</a:t>
            </a:r>
            <a:r>
              <a:rPr lang="en-US">
                <a:ea typeface="+mn-lt"/>
                <a:cs typeface="+mn-lt"/>
              </a:rPr>
              <a:t> </a:t>
            </a:r>
            <a:r>
              <a:rPr lang="en-US" err="1">
                <a:ea typeface="+mn-lt"/>
                <a:cs typeface="+mn-lt"/>
              </a:rPr>
              <a:t>en</a:t>
            </a:r>
            <a:r>
              <a:rPr lang="en-US">
                <a:ea typeface="+mn-lt"/>
                <a:cs typeface="+mn-lt"/>
              </a:rPr>
              <a:t> </a:t>
            </a:r>
            <a:r>
              <a:rPr lang="en-US" err="1">
                <a:ea typeface="+mn-lt"/>
                <a:cs typeface="+mn-lt"/>
              </a:rPr>
              <a:t>cada</a:t>
            </a:r>
            <a:r>
              <a:rPr lang="en-US">
                <a:ea typeface="+mn-lt"/>
                <a:cs typeface="+mn-lt"/>
              </a:rPr>
              <a:t> </a:t>
            </a:r>
            <a:r>
              <a:rPr lang="en-US" err="1">
                <a:ea typeface="+mn-lt"/>
                <a:cs typeface="+mn-lt"/>
              </a:rPr>
              <a:t>confirmación</a:t>
            </a:r>
            <a:r>
              <a:rPr lang="en-US">
                <a:ea typeface="+mn-lt"/>
                <a:cs typeface="+mn-lt"/>
              </a:rPr>
              <a:t>!</a:t>
            </a:r>
            <a:endParaRPr lang="en-US"/>
          </a:p>
          <a:p>
            <a:endParaRPr lang="en-US">
              <a:cs typeface="Calibri"/>
            </a:endParaRPr>
          </a:p>
        </p:txBody>
      </p:sp>
      <p:sp>
        <p:nvSpPr>
          <p:cNvPr id="4" name="Footer Placeholder 3">
            <a:extLst>
              <a:ext uri="{FF2B5EF4-FFF2-40B4-BE49-F238E27FC236}">
                <a16:creationId xmlns:a16="http://schemas.microsoft.com/office/drawing/2014/main" id="{CF3CC385-7D78-9557-2CF6-573A3CF3CF17}"/>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F34650B1-5254-4C3B-C1A1-E94FF13EE378}"/>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428744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8D92-B6CD-DB56-A369-89CD37457F26}"/>
              </a:ext>
            </a:extLst>
          </p:cNvPr>
          <p:cNvSpPr>
            <a:spLocks noGrp="1"/>
          </p:cNvSpPr>
          <p:nvPr>
            <p:ph type="title"/>
          </p:nvPr>
        </p:nvSpPr>
        <p:spPr/>
        <p:txBody>
          <a:bodyPr/>
          <a:lstStyle/>
          <a:p>
            <a:r>
              <a:rPr lang="en-US"/>
              <a:t>¿Por </a:t>
            </a:r>
            <a:r>
              <a:rPr lang="en-US" err="1"/>
              <a:t>qué</a:t>
            </a:r>
            <a:r>
              <a:rPr lang="en-US"/>
              <a:t> Git?</a:t>
            </a:r>
          </a:p>
          <a:p>
            <a:endParaRPr lang="en-US">
              <a:cs typeface="Calibri Light"/>
            </a:endParaRPr>
          </a:p>
        </p:txBody>
      </p:sp>
      <p:sp>
        <p:nvSpPr>
          <p:cNvPr id="3" name="Content Placeholder 2">
            <a:extLst>
              <a:ext uri="{FF2B5EF4-FFF2-40B4-BE49-F238E27FC236}">
                <a16:creationId xmlns:a16="http://schemas.microsoft.com/office/drawing/2014/main" id="{26F2F1D1-9BF4-ECC6-A429-BF28C940D250}"/>
              </a:ext>
            </a:extLst>
          </p:cNvPr>
          <p:cNvSpPr>
            <a:spLocks noGrp="1"/>
          </p:cNvSpPr>
          <p:nvPr>
            <p:ph idx="1"/>
          </p:nvPr>
        </p:nvSpPr>
        <p:spPr/>
        <p:txBody>
          <a:bodyPr vert="horz" lIns="91440" tIns="45720" rIns="91440" bIns="45720" rtlCol="0" anchor="t">
            <a:normAutofit/>
          </a:bodyPr>
          <a:lstStyle/>
          <a:p>
            <a:r>
              <a:rPr lang="en-US">
                <a:ea typeface="+mn-lt"/>
                <a:cs typeface="+mn-lt"/>
              </a:rPr>
              <a:t>Más del 70% de </a:t>
            </a:r>
            <a:r>
              <a:rPr lang="en-US" err="1">
                <a:ea typeface="+mn-lt"/>
                <a:cs typeface="+mn-lt"/>
              </a:rPr>
              <a:t>los</a:t>
            </a:r>
            <a:r>
              <a:rPr lang="en-US">
                <a:ea typeface="+mn-lt"/>
                <a:cs typeface="+mn-lt"/>
              </a:rPr>
              <a:t> </a:t>
            </a:r>
            <a:r>
              <a:rPr lang="en-US" err="1">
                <a:ea typeface="+mn-lt"/>
                <a:cs typeface="+mn-lt"/>
              </a:rPr>
              <a:t>desarrolladores</a:t>
            </a:r>
            <a:r>
              <a:rPr lang="en-US">
                <a:ea typeface="+mn-lt"/>
                <a:cs typeface="+mn-lt"/>
              </a:rPr>
              <a:t> </a:t>
            </a:r>
            <a:r>
              <a:rPr lang="en-US" err="1">
                <a:ea typeface="+mn-lt"/>
                <a:cs typeface="+mn-lt"/>
              </a:rPr>
              <a:t>usan</a:t>
            </a:r>
            <a:r>
              <a:rPr lang="en-US">
                <a:ea typeface="+mn-lt"/>
                <a:cs typeface="+mn-lt"/>
              </a:rPr>
              <a:t> Git!</a:t>
            </a:r>
            <a:endParaRPr lang="en-US">
              <a:cs typeface="Calibri" panose="020F0502020204030204"/>
            </a:endParaRPr>
          </a:p>
          <a:p>
            <a:r>
              <a:rPr lang="en-US">
                <a:ea typeface="+mn-lt"/>
                <a:cs typeface="+mn-lt"/>
              </a:rPr>
              <a:t>Los </a:t>
            </a:r>
            <a:r>
              <a:rPr lang="en-US" err="1">
                <a:ea typeface="+mn-lt"/>
                <a:cs typeface="+mn-lt"/>
              </a:rPr>
              <a:t>desarrolladores</a:t>
            </a:r>
            <a:r>
              <a:rPr lang="en-US">
                <a:ea typeface="+mn-lt"/>
                <a:cs typeface="+mn-lt"/>
              </a:rPr>
              <a:t> </a:t>
            </a:r>
            <a:r>
              <a:rPr lang="en-US" err="1">
                <a:ea typeface="+mn-lt"/>
                <a:cs typeface="+mn-lt"/>
              </a:rPr>
              <a:t>pueden</a:t>
            </a:r>
            <a:r>
              <a:rPr lang="en-US">
                <a:ea typeface="+mn-lt"/>
                <a:cs typeface="+mn-lt"/>
              </a:rPr>
              <a:t> </a:t>
            </a:r>
            <a:r>
              <a:rPr lang="en-US" err="1">
                <a:ea typeface="+mn-lt"/>
                <a:cs typeface="+mn-lt"/>
              </a:rPr>
              <a:t>trabajar</a:t>
            </a:r>
            <a:r>
              <a:rPr lang="en-US">
                <a:ea typeface="+mn-lt"/>
                <a:cs typeface="+mn-lt"/>
              </a:rPr>
              <a:t> </a:t>
            </a:r>
            <a:r>
              <a:rPr lang="en-US" err="1">
                <a:ea typeface="+mn-lt"/>
                <a:cs typeface="+mn-lt"/>
              </a:rPr>
              <a:t>juntos</a:t>
            </a:r>
            <a:r>
              <a:rPr lang="en-US">
                <a:ea typeface="+mn-lt"/>
                <a:cs typeface="+mn-lt"/>
              </a:rPr>
              <a:t> </a:t>
            </a:r>
            <a:r>
              <a:rPr lang="en-US" err="1">
                <a:ea typeface="+mn-lt"/>
                <a:cs typeface="+mn-lt"/>
              </a:rPr>
              <a:t>desde</a:t>
            </a:r>
            <a:r>
              <a:rPr lang="en-US">
                <a:ea typeface="+mn-lt"/>
                <a:cs typeface="+mn-lt"/>
              </a:rPr>
              <a:t> </a:t>
            </a:r>
            <a:r>
              <a:rPr lang="en-US" err="1">
                <a:ea typeface="+mn-lt"/>
                <a:cs typeface="+mn-lt"/>
              </a:rPr>
              <a:t>cualquier</a:t>
            </a:r>
            <a:r>
              <a:rPr lang="en-US">
                <a:ea typeface="+mn-lt"/>
                <a:cs typeface="+mn-lt"/>
              </a:rPr>
              <a:t> </a:t>
            </a:r>
            <a:r>
              <a:rPr lang="en-US" err="1">
                <a:ea typeface="+mn-lt"/>
                <a:cs typeface="+mn-lt"/>
              </a:rPr>
              <a:t>parte</a:t>
            </a:r>
            <a:r>
              <a:rPr lang="en-US">
                <a:ea typeface="+mn-lt"/>
                <a:cs typeface="+mn-lt"/>
              </a:rPr>
              <a:t> del </a:t>
            </a:r>
            <a:r>
              <a:rPr lang="en-US" err="1">
                <a:ea typeface="+mn-lt"/>
                <a:cs typeface="+mn-lt"/>
              </a:rPr>
              <a:t>mundo</a:t>
            </a:r>
            <a:r>
              <a:rPr lang="en-US">
                <a:ea typeface="+mn-lt"/>
                <a:cs typeface="+mn-lt"/>
              </a:rPr>
              <a:t>.</a:t>
            </a:r>
            <a:endParaRPr lang="en-US"/>
          </a:p>
          <a:p>
            <a:r>
              <a:rPr lang="en-US">
                <a:ea typeface="+mn-lt"/>
                <a:cs typeface="+mn-lt"/>
              </a:rPr>
              <a:t>Los </a:t>
            </a:r>
            <a:r>
              <a:rPr lang="en-US" err="1">
                <a:ea typeface="+mn-lt"/>
                <a:cs typeface="+mn-lt"/>
              </a:rPr>
              <a:t>desarrolladores</a:t>
            </a:r>
            <a:r>
              <a:rPr lang="en-US">
                <a:ea typeface="+mn-lt"/>
                <a:cs typeface="+mn-lt"/>
              </a:rPr>
              <a:t> </a:t>
            </a:r>
            <a:r>
              <a:rPr lang="en-US" err="1">
                <a:ea typeface="+mn-lt"/>
                <a:cs typeface="+mn-lt"/>
              </a:rPr>
              <a:t>pueden</a:t>
            </a:r>
            <a:r>
              <a:rPr lang="en-US">
                <a:ea typeface="+mn-lt"/>
                <a:cs typeface="+mn-lt"/>
              </a:rPr>
              <a:t> </a:t>
            </a:r>
            <a:r>
              <a:rPr lang="en-US" err="1">
                <a:ea typeface="+mn-lt"/>
                <a:cs typeface="+mn-lt"/>
              </a:rPr>
              <a:t>ver</a:t>
            </a:r>
            <a:r>
              <a:rPr lang="en-US">
                <a:ea typeface="+mn-lt"/>
                <a:cs typeface="+mn-lt"/>
              </a:rPr>
              <a:t> </a:t>
            </a:r>
            <a:r>
              <a:rPr lang="en-US" err="1">
                <a:ea typeface="+mn-lt"/>
                <a:cs typeface="+mn-lt"/>
              </a:rPr>
              <a:t>el</a:t>
            </a:r>
            <a:r>
              <a:rPr lang="en-US">
                <a:ea typeface="+mn-lt"/>
                <a:cs typeface="+mn-lt"/>
              </a:rPr>
              <a:t> </a:t>
            </a:r>
            <a:r>
              <a:rPr lang="en-US" err="1">
                <a:ea typeface="+mn-lt"/>
                <a:cs typeface="+mn-lt"/>
              </a:rPr>
              <a:t>historial</a:t>
            </a:r>
            <a:r>
              <a:rPr lang="en-US">
                <a:ea typeface="+mn-lt"/>
                <a:cs typeface="+mn-lt"/>
              </a:rPr>
              <a:t> </a:t>
            </a:r>
            <a:r>
              <a:rPr lang="en-US" err="1">
                <a:ea typeface="+mn-lt"/>
                <a:cs typeface="+mn-lt"/>
              </a:rPr>
              <a:t>completo</a:t>
            </a:r>
            <a:r>
              <a:rPr lang="en-US">
                <a:ea typeface="+mn-lt"/>
                <a:cs typeface="+mn-lt"/>
              </a:rPr>
              <a:t> del </a:t>
            </a:r>
            <a:r>
              <a:rPr lang="en-US" err="1">
                <a:ea typeface="+mn-lt"/>
                <a:cs typeface="+mn-lt"/>
              </a:rPr>
              <a:t>proyecto</a:t>
            </a:r>
            <a:r>
              <a:rPr lang="en-US">
                <a:ea typeface="+mn-lt"/>
                <a:cs typeface="+mn-lt"/>
              </a:rPr>
              <a:t>.</a:t>
            </a:r>
            <a:endParaRPr lang="en-US"/>
          </a:p>
          <a:p>
            <a:r>
              <a:rPr lang="en-US">
                <a:ea typeface="+mn-lt"/>
                <a:cs typeface="+mn-lt"/>
              </a:rPr>
              <a:t>Los </a:t>
            </a:r>
            <a:r>
              <a:rPr lang="en-US" err="1">
                <a:ea typeface="+mn-lt"/>
                <a:cs typeface="+mn-lt"/>
              </a:rPr>
              <a:t>desarrolladores</a:t>
            </a:r>
            <a:r>
              <a:rPr lang="en-US">
                <a:ea typeface="+mn-lt"/>
                <a:cs typeface="+mn-lt"/>
              </a:rPr>
              <a:t> </a:t>
            </a:r>
            <a:r>
              <a:rPr lang="en-US" err="1">
                <a:ea typeface="+mn-lt"/>
                <a:cs typeface="+mn-lt"/>
              </a:rPr>
              <a:t>pueden</a:t>
            </a:r>
            <a:r>
              <a:rPr lang="en-US">
                <a:ea typeface="+mn-lt"/>
                <a:cs typeface="+mn-lt"/>
              </a:rPr>
              <a:t> </a:t>
            </a:r>
            <a:r>
              <a:rPr lang="en-US" err="1">
                <a:ea typeface="+mn-lt"/>
                <a:cs typeface="+mn-lt"/>
              </a:rPr>
              <a:t>volver</a:t>
            </a:r>
            <a:r>
              <a:rPr lang="en-US">
                <a:ea typeface="+mn-lt"/>
                <a:cs typeface="+mn-lt"/>
              </a:rPr>
              <a:t> a </a:t>
            </a:r>
            <a:r>
              <a:rPr lang="en-US" err="1">
                <a:ea typeface="+mn-lt"/>
                <a:cs typeface="+mn-lt"/>
              </a:rPr>
              <a:t>versiones</a:t>
            </a:r>
            <a:r>
              <a:rPr lang="en-US">
                <a:ea typeface="+mn-lt"/>
                <a:cs typeface="+mn-lt"/>
              </a:rPr>
              <a:t> </a:t>
            </a:r>
            <a:r>
              <a:rPr lang="en-US" err="1">
                <a:ea typeface="+mn-lt"/>
                <a:cs typeface="+mn-lt"/>
              </a:rPr>
              <a:t>anteriores</a:t>
            </a:r>
            <a:r>
              <a:rPr lang="en-US">
                <a:ea typeface="+mn-lt"/>
                <a:cs typeface="+mn-lt"/>
              </a:rPr>
              <a:t> de un </a:t>
            </a:r>
            <a:r>
              <a:rPr lang="en-US" err="1">
                <a:ea typeface="+mn-lt"/>
                <a:cs typeface="+mn-lt"/>
              </a:rPr>
              <a:t>proyecto</a:t>
            </a:r>
            <a:r>
              <a:rPr lang="en-US">
                <a:ea typeface="+mn-lt"/>
                <a:cs typeface="+mn-lt"/>
              </a:rPr>
              <a:t>.</a:t>
            </a:r>
            <a:endParaRPr lang="en-US"/>
          </a:p>
          <a:p>
            <a:endParaRPr lang="en-US">
              <a:cs typeface="Calibri"/>
            </a:endParaRPr>
          </a:p>
        </p:txBody>
      </p:sp>
      <p:sp>
        <p:nvSpPr>
          <p:cNvPr id="4" name="Footer Placeholder 3">
            <a:extLst>
              <a:ext uri="{FF2B5EF4-FFF2-40B4-BE49-F238E27FC236}">
                <a16:creationId xmlns:a16="http://schemas.microsoft.com/office/drawing/2014/main" id="{E3BBEE0B-54A2-42D6-0966-222996F759A8}"/>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8D450EE9-BA02-34DD-2852-47FA48C9C170}"/>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25776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08DBF-A475-CF6E-8E50-4487FB6DFDDE}"/>
              </a:ext>
            </a:extLst>
          </p:cNvPr>
          <p:cNvSpPr>
            <a:spLocks noGrp="1"/>
          </p:cNvSpPr>
          <p:nvPr>
            <p:ph type="title"/>
          </p:nvPr>
        </p:nvSpPr>
        <p:spPr>
          <a:xfrm>
            <a:off x="630936" y="640080"/>
            <a:ext cx="4818888" cy="1481328"/>
          </a:xfrm>
        </p:spPr>
        <p:txBody>
          <a:bodyPr anchor="b">
            <a:normAutofit/>
          </a:bodyPr>
          <a:lstStyle/>
          <a:p>
            <a:r>
              <a:rPr lang="en-US" sz="5400">
                <a:cs typeface="Calibri Light"/>
              </a:rPr>
              <a:t>Github</a:t>
            </a:r>
            <a:endParaRPr lang="en-US" sz="5400"/>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776AC0-AF2B-8982-B7CF-14A24150D914}"/>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s-419" sz="2200">
                <a:cs typeface="Calibri"/>
              </a:rPr>
              <a:t>GitHub es una forja (plataforma de desarrollo colaborativo) para alojar proyectos utilizando el sistema de control de versiones Git. Se utiliza principalmente para la creación de código fuente de programas de ordenador. </a:t>
            </a:r>
            <a:endParaRPr lang="es-419" sz="2200"/>
          </a:p>
        </p:txBody>
      </p:sp>
      <p:pic>
        <p:nvPicPr>
          <p:cNvPr id="6" name="Picture 6">
            <a:extLst>
              <a:ext uri="{FF2B5EF4-FFF2-40B4-BE49-F238E27FC236}">
                <a16:creationId xmlns:a16="http://schemas.microsoft.com/office/drawing/2014/main" id="{AFFA44DF-EEEA-9799-294E-3D41B88B653E}"/>
              </a:ext>
            </a:extLst>
          </p:cNvPr>
          <p:cNvPicPr>
            <a:picLocks noChangeAspect="1"/>
          </p:cNvPicPr>
          <p:nvPr/>
        </p:nvPicPr>
        <p:blipFill>
          <a:blip r:embed="rId2"/>
          <a:stretch>
            <a:fillRect/>
          </a:stretch>
        </p:blipFill>
        <p:spPr>
          <a:xfrm>
            <a:off x="6099048" y="1893665"/>
            <a:ext cx="5458968" cy="3070669"/>
          </a:xfrm>
          <a:prstGeom prst="rect">
            <a:avLst/>
          </a:prstGeom>
        </p:spPr>
      </p:pic>
      <p:sp>
        <p:nvSpPr>
          <p:cNvPr id="4" name="Footer Placeholder 3">
            <a:extLst>
              <a:ext uri="{FF2B5EF4-FFF2-40B4-BE49-F238E27FC236}">
                <a16:creationId xmlns:a16="http://schemas.microsoft.com/office/drawing/2014/main" id="{12DBBA99-3431-F210-2593-9E7B1AF377E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IPN-ESIT-Diseño de Mecanismos-Rodolfo Villalobos</a:t>
            </a:r>
          </a:p>
        </p:txBody>
      </p:sp>
      <p:sp>
        <p:nvSpPr>
          <p:cNvPr id="5" name="Slide Number Placeholder 4">
            <a:extLst>
              <a:ext uri="{FF2B5EF4-FFF2-40B4-BE49-F238E27FC236}">
                <a16:creationId xmlns:a16="http://schemas.microsoft.com/office/drawing/2014/main" id="{02161D55-2A71-9B25-1993-BCE6BFB1CA83}"/>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12</a:t>
            </a:fld>
            <a:endParaRPr lang="en-US"/>
          </a:p>
        </p:txBody>
      </p:sp>
    </p:spTree>
    <p:extLst>
      <p:ext uri="{BB962C8B-B14F-4D97-AF65-F5344CB8AC3E}">
        <p14:creationId xmlns:p14="http://schemas.microsoft.com/office/powerpoint/2010/main" val="7045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7FA39-5132-3564-8A39-D3EAB796C93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Aprende a ramificar Git (learngitbranching.js.org)</a:t>
            </a:r>
            <a:endParaRPr lang="en-US">
              <a:cs typeface="Calibri" panose="020F0502020204030204"/>
            </a:endParaRPr>
          </a:p>
        </p:txBody>
      </p:sp>
      <p:sp>
        <p:nvSpPr>
          <p:cNvPr id="4" name="Footer Placeholder 3">
            <a:extLst>
              <a:ext uri="{FF2B5EF4-FFF2-40B4-BE49-F238E27FC236}">
                <a16:creationId xmlns:a16="http://schemas.microsoft.com/office/drawing/2014/main" id="{9A17A767-3CC9-8A2B-D888-95049A616AA6}"/>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2D16C4F5-79CF-CDB3-2FD9-5DAE8B94C3D3}"/>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2" name="TextBox 1">
            <a:extLst>
              <a:ext uri="{FF2B5EF4-FFF2-40B4-BE49-F238E27FC236}">
                <a16:creationId xmlns:a16="http://schemas.microsoft.com/office/drawing/2014/main" id="{B779E126-19F2-B3FA-6BBA-63ED64FF042D}"/>
              </a:ext>
            </a:extLst>
          </p:cNvPr>
          <p:cNvSpPr txBox="1"/>
          <p:nvPr/>
        </p:nvSpPr>
        <p:spPr>
          <a:xfrm>
            <a:off x="976591" y="3243532"/>
            <a:ext cx="63759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Visualizing Git (git-school.github.io)</a:t>
            </a:r>
            <a:endParaRPr lang="en-US"/>
          </a:p>
        </p:txBody>
      </p:sp>
    </p:spTree>
    <p:extLst>
      <p:ext uri="{BB962C8B-B14F-4D97-AF65-F5344CB8AC3E}">
        <p14:creationId xmlns:p14="http://schemas.microsoft.com/office/powerpoint/2010/main" val="381836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6E15D-D728-FABF-D039-07841337F1ED}"/>
              </a:ext>
            </a:extLst>
          </p:cNvPr>
          <p:cNvSpPr>
            <a:spLocks noGrp="1"/>
          </p:cNvSpPr>
          <p:nvPr>
            <p:ph idx="1"/>
          </p:nvPr>
        </p:nvSpPr>
        <p:spPr/>
        <p:txBody>
          <a:bodyPr vert="horz" lIns="91440" tIns="45720" rIns="91440" bIns="45720" rtlCol="0" anchor="t">
            <a:normAutofit/>
          </a:bodyPr>
          <a:lstStyle/>
          <a:p>
            <a:r>
              <a:rPr lang="en-US">
                <a:ea typeface="+mn-lt"/>
                <a:cs typeface="+mn-lt"/>
              </a:rPr>
              <a:t>Git no es lo </a:t>
            </a:r>
            <a:r>
              <a:rPr lang="en-US" err="1">
                <a:ea typeface="+mn-lt"/>
                <a:cs typeface="+mn-lt"/>
              </a:rPr>
              <a:t>mismo</a:t>
            </a:r>
            <a:r>
              <a:rPr lang="en-US">
                <a:ea typeface="+mn-lt"/>
                <a:cs typeface="+mn-lt"/>
              </a:rPr>
              <a:t> que GitHub.</a:t>
            </a:r>
            <a:endParaRPr lang="en-US">
              <a:cs typeface="Calibri" panose="020F0502020204030204"/>
            </a:endParaRPr>
          </a:p>
          <a:p>
            <a:r>
              <a:rPr lang="en-US">
                <a:ea typeface="+mn-lt"/>
                <a:cs typeface="+mn-lt"/>
              </a:rPr>
              <a:t>GitHub </a:t>
            </a:r>
            <a:r>
              <a:rPr lang="en-US" err="1">
                <a:ea typeface="+mn-lt"/>
                <a:cs typeface="+mn-lt"/>
              </a:rPr>
              <a:t>crea</a:t>
            </a:r>
            <a:r>
              <a:rPr lang="en-US">
                <a:ea typeface="+mn-lt"/>
                <a:cs typeface="+mn-lt"/>
              </a:rPr>
              <a:t> </a:t>
            </a:r>
            <a:r>
              <a:rPr lang="en-US" err="1">
                <a:ea typeface="+mn-lt"/>
                <a:cs typeface="+mn-lt"/>
              </a:rPr>
              <a:t>herramientas</a:t>
            </a:r>
            <a:r>
              <a:rPr lang="en-US">
                <a:ea typeface="+mn-lt"/>
                <a:cs typeface="+mn-lt"/>
              </a:rPr>
              <a:t> que </a:t>
            </a:r>
            <a:r>
              <a:rPr lang="en-US" err="1">
                <a:ea typeface="+mn-lt"/>
                <a:cs typeface="+mn-lt"/>
              </a:rPr>
              <a:t>usan</a:t>
            </a:r>
            <a:r>
              <a:rPr lang="en-US">
                <a:ea typeface="+mn-lt"/>
                <a:cs typeface="+mn-lt"/>
              </a:rPr>
              <a:t> Git.</a:t>
            </a:r>
            <a:endParaRPr lang="en-US"/>
          </a:p>
          <a:p>
            <a:r>
              <a:rPr lang="en-US">
                <a:ea typeface="+mn-lt"/>
                <a:cs typeface="+mn-lt"/>
              </a:rPr>
              <a:t>GitHub es </a:t>
            </a:r>
            <a:r>
              <a:rPr lang="en-US" err="1">
                <a:ea typeface="+mn-lt"/>
                <a:cs typeface="+mn-lt"/>
              </a:rPr>
              <a:t>el</a:t>
            </a:r>
            <a:r>
              <a:rPr lang="en-US">
                <a:ea typeface="+mn-lt"/>
                <a:cs typeface="+mn-lt"/>
              </a:rPr>
              <a:t> mayor host de </a:t>
            </a:r>
            <a:r>
              <a:rPr lang="en-US" err="1">
                <a:ea typeface="+mn-lt"/>
                <a:cs typeface="+mn-lt"/>
              </a:rPr>
              <a:t>código</a:t>
            </a:r>
            <a:r>
              <a:rPr lang="en-US">
                <a:ea typeface="+mn-lt"/>
                <a:cs typeface="+mn-lt"/>
              </a:rPr>
              <a:t> </a:t>
            </a:r>
            <a:r>
              <a:rPr lang="en-US" err="1">
                <a:ea typeface="+mn-lt"/>
                <a:cs typeface="+mn-lt"/>
              </a:rPr>
              <a:t>fuente</a:t>
            </a:r>
            <a:r>
              <a:rPr lang="en-US">
                <a:ea typeface="+mn-lt"/>
                <a:cs typeface="+mn-lt"/>
              </a:rPr>
              <a:t> del </a:t>
            </a:r>
            <a:r>
              <a:rPr lang="en-US" err="1">
                <a:ea typeface="+mn-lt"/>
                <a:cs typeface="+mn-lt"/>
              </a:rPr>
              <a:t>mundo</a:t>
            </a:r>
            <a:r>
              <a:rPr lang="en-US">
                <a:ea typeface="+mn-lt"/>
                <a:cs typeface="+mn-lt"/>
              </a:rPr>
              <a:t> y ha </a:t>
            </a:r>
            <a:r>
              <a:rPr lang="en-US" err="1">
                <a:ea typeface="+mn-lt"/>
                <a:cs typeface="+mn-lt"/>
              </a:rPr>
              <a:t>sido</a:t>
            </a:r>
            <a:r>
              <a:rPr lang="en-US">
                <a:ea typeface="+mn-lt"/>
                <a:cs typeface="+mn-lt"/>
              </a:rPr>
              <a:t> </a:t>
            </a:r>
            <a:r>
              <a:rPr lang="en-US" err="1">
                <a:ea typeface="+mn-lt"/>
                <a:cs typeface="+mn-lt"/>
              </a:rPr>
              <a:t>propiedad</a:t>
            </a:r>
            <a:r>
              <a:rPr lang="en-US">
                <a:ea typeface="+mn-lt"/>
                <a:cs typeface="+mn-lt"/>
              </a:rPr>
              <a:t> de Microsoft </a:t>
            </a:r>
            <a:r>
              <a:rPr lang="en-US" err="1">
                <a:ea typeface="+mn-lt"/>
                <a:cs typeface="+mn-lt"/>
              </a:rPr>
              <a:t>desde</a:t>
            </a:r>
            <a:r>
              <a:rPr lang="en-US">
                <a:ea typeface="+mn-lt"/>
                <a:cs typeface="+mn-lt"/>
              </a:rPr>
              <a:t> 2018.</a:t>
            </a:r>
            <a:endParaRPr lang="en-US"/>
          </a:p>
          <a:p>
            <a:endParaRPr lang="en-US">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32D48B53-5E92-B8FC-4707-C9835B7AF67F}"/>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61B915D6-D3DC-5979-8CAD-C937B30EB4BC}"/>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51371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3C9D-9BB9-7165-4859-D5B571FFF58A}"/>
              </a:ext>
            </a:extLst>
          </p:cNvPr>
          <p:cNvSpPr>
            <a:spLocks noGrp="1"/>
          </p:cNvSpPr>
          <p:nvPr>
            <p:ph type="title"/>
          </p:nvPr>
        </p:nvSpPr>
        <p:spPr/>
        <p:txBody>
          <a:bodyPr/>
          <a:lstStyle/>
          <a:p>
            <a:r>
              <a:rPr lang="en-US" err="1">
                <a:cs typeface="Calibri Light"/>
              </a:rPr>
              <a:t>Ir</a:t>
            </a:r>
            <a:r>
              <a:rPr lang="en-US">
                <a:cs typeface="Calibri Light"/>
              </a:rPr>
              <a:t> a </a:t>
            </a:r>
            <a:r>
              <a:rPr lang="en-US" err="1">
                <a:cs typeface="Calibri Light"/>
              </a:rPr>
              <a:t>github</a:t>
            </a:r>
            <a:endParaRPr lang="en-US" err="1"/>
          </a:p>
        </p:txBody>
      </p:sp>
      <p:sp>
        <p:nvSpPr>
          <p:cNvPr id="3" name="Content Placeholder 2">
            <a:extLst>
              <a:ext uri="{FF2B5EF4-FFF2-40B4-BE49-F238E27FC236}">
                <a16:creationId xmlns:a16="http://schemas.microsoft.com/office/drawing/2014/main" id="{447ED9BC-3989-2EF8-1BFE-A68CA098FD7B}"/>
              </a:ext>
            </a:extLst>
          </p:cNvPr>
          <p:cNvSpPr>
            <a:spLocks noGrp="1"/>
          </p:cNvSpPr>
          <p:nvPr>
            <p:ph idx="1"/>
          </p:nvPr>
        </p:nvSpPr>
        <p:spPr/>
        <p:txBody>
          <a:bodyPr vert="horz" lIns="91440" tIns="45720" rIns="91440" bIns="45720" rtlCol="0" anchor="t">
            <a:normAutofit/>
          </a:bodyPr>
          <a:lstStyle/>
          <a:p>
            <a:r>
              <a:rPr lang="es-419">
                <a:cs typeface="Calibri"/>
              </a:rPr>
              <a:t>Crear una cuenta</a:t>
            </a:r>
          </a:p>
          <a:p>
            <a:r>
              <a:rPr lang="es-419">
                <a:cs typeface="Calibri"/>
              </a:rPr>
              <a:t>Crear un repositorio con un archivo de código para encender un led apretando un botón. </a:t>
            </a:r>
          </a:p>
          <a:p>
            <a:r>
              <a:rPr lang="es-419">
                <a:cs typeface="Calibri"/>
              </a:rPr>
              <a:t>Aceptar la carpeta </a:t>
            </a:r>
            <a:r>
              <a:rPr lang="es-419" err="1">
                <a:cs typeface="Calibri"/>
              </a:rPr>
              <a:t>colavorativa</a:t>
            </a:r>
            <a:r>
              <a:rPr lang="es-419">
                <a:cs typeface="Calibri"/>
              </a:rPr>
              <a:t> del grupo</a:t>
            </a:r>
          </a:p>
          <a:p>
            <a:r>
              <a:rPr lang="es-419">
                <a:cs typeface="Calibri"/>
              </a:rPr>
              <a:t>Cargar sus "evidencias" del curso.</a:t>
            </a:r>
          </a:p>
          <a:p>
            <a:endParaRPr lang="en-US">
              <a:cs typeface="Calibri"/>
            </a:endParaRPr>
          </a:p>
        </p:txBody>
      </p:sp>
      <p:sp>
        <p:nvSpPr>
          <p:cNvPr id="4" name="Footer Placeholder 3">
            <a:extLst>
              <a:ext uri="{FF2B5EF4-FFF2-40B4-BE49-F238E27FC236}">
                <a16:creationId xmlns:a16="http://schemas.microsoft.com/office/drawing/2014/main" id="{61C8C8F2-9ECF-B56D-C7DC-ACF7AE0271CD}"/>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EA9BE3D6-E310-0A3D-6AFF-A44142C96C9E}"/>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8674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BB0A-B138-0F3B-AEA4-DC1A526FFCFF}"/>
              </a:ext>
            </a:extLst>
          </p:cNvPr>
          <p:cNvSpPr>
            <a:spLocks noGrp="1"/>
          </p:cNvSpPr>
          <p:nvPr>
            <p:ph type="title"/>
          </p:nvPr>
        </p:nvSpPr>
        <p:spPr/>
        <p:txBody>
          <a:bodyPr/>
          <a:lstStyle/>
          <a:p>
            <a:r>
              <a:rPr lang="en-US">
                <a:ea typeface="+mj-lt"/>
                <a:cs typeface="+mj-lt"/>
                <a:hlinkClick r:id="rId2"/>
              </a:rPr>
              <a:t>Appendix | Choose a License</a:t>
            </a:r>
            <a:endParaRPr lang="en-US"/>
          </a:p>
        </p:txBody>
      </p:sp>
      <p:pic>
        <p:nvPicPr>
          <p:cNvPr id="6" name="Picture 6">
            <a:extLst>
              <a:ext uri="{FF2B5EF4-FFF2-40B4-BE49-F238E27FC236}">
                <a16:creationId xmlns:a16="http://schemas.microsoft.com/office/drawing/2014/main" id="{6827775F-F5CE-15C2-36B8-1BBDBA7A298E}"/>
              </a:ext>
            </a:extLst>
          </p:cNvPr>
          <p:cNvPicPr>
            <a:picLocks noGrp="1" noChangeAspect="1"/>
          </p:cNvPicPr>
          <p:nvPr>
            <p:ph idx="1"/>
          </p:nvPr>
        </p:nvPicPr>
        <p:blipFill>
          <a:blip r:embed="rId3"/>
          <a:stretch>
            <a:fillRect/>
          </a:stretch>
        </p:blipFill>
        <p:spPr>
          <a:xfrm>
            <a:off x="216243" y="1956125"/>
            <a:ext cx="4183049" cy="3692820"/>
          </a:xfrm>
        </p:spPr>
      </p:pic>
      <p:sp>
        <p:nvSpPr>
          <p:cNvPr id="4" name="Footer Placeholder 3">
            <a:extLst>
              <a:ext uri="{FF2B5EF4-FFF2-40B4-BE49-F238E27FC236}">
                <a16:creationId xmlns:a16="http://schemas.microsoft.com/office/drawing/2014/main" id="{C93C29FA-AF2A-7B98-6300-D3C78458E12E}"/>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931CBDD7-3A7C-8C42-890D-D742803DF471}"/>
              </a:ext>
            </a:extLst>
          </p:cNvPr>
          <p:cNvSpPr>
            <a:spLocks noGrp="1"/>
          </p:cNvSpPr>
          <p:nvPr>
            <p:ph type="sldNum" sz="quarter" idx="12"/>
          </p:nvPr>
        </p:nvSpPr>
        <p:spPr/>
        <p:txBody>
          <a:bodyPr/>
          <a:lstStyle/>
          <a:p>
            <a:fld id="{330EA680-D336-4FF7-8B7A-9848BB0A1C32}" type="slidenum">
              <a:rPr lang="en-US" smtClean="0"/>
              <a:t>16</a:t>
            </a:fld>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59A051B0-401C-5026-3531-FEFBD6BECA82}"/>
              </a:ext>
            </a:extLst>
          </p:cNvPr>
          <p:cNvPicPr>
            <a:picLocks noChangeAspect="1"/>
          </p:cNvPicPr>
          <p:nvPr/>
        </p:nvPicPr>
        <p:blipFill>
          <a:blip r:embed="rId4"/>
          <a:stretch>
            <a:fillRect/>
          </a:stretch>
        </p:blipFill>
        <p:spPr>
          <a:xfrm>
            <a:off x="4677364" y="1941289"/>
            <a:ext cx="3834459" cy="3718607"/>
          </a:xfrm>
          <a:prstGeom prst="rect">
            <a:avLst/>
          </a:prstGeom>
        </p:spPr>
      </p:pic>
      <p:pic>
        <p:nvPicPr>
          <p:cNvPr id="8" name="Picture 8" descr="Text&#10;&#10;Description automatically generated">
            <a:extLst>
              <a:ext uri="{FF2B5EF4-FFF2-40B4-BE49-F238E27FC236}">
                <a16:creationId xmlns:a16="http://schemas.microsoft.com/office/drawing/2014/main" id="{263DEDF4-25C4-95A2-78C4-400D7076B267}"/>
              </a:ext>
            </a:extLst>
          </p:cNvPr>
          <p:cNvPicPr>
            <a:picLocks noChangeAspect="1"/>
          </p:cNvPicPr>
          <p:nvPr/>
        </p:nvPicPr>
        <p:blipFill>
          <a:blip r:embed="rId5"/>
          <a:stretch>
            <a:fillRect/>
          </a:stretch>
        </p:blipFill>
        <p:spPr>
          <a:xfrm>
            <a:off x="8608707" y="760120"/>
            <a:ext cx="3441250" cy="5253095"/>
          </a:xfrm>
          <a:prstGeom prst="rect">
            <a:avLst/>
          </a:prstGeom>
        </p:spPr>
      </p:pic>
    </p:spTree>
    <p:extLst>
      <p:ext uri="{BB962C8B-B14F-4D97-AF65-F5344CB8AC3E}">
        <p14:creationId xmlns:p14="http://schemas.microsoft.com/office/powerpoint/2010/main" val="191147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E50A0F-6292-6959-A9E7-19371F3BCEF7}"/>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98060ED7-A3CF-6621-C4F1-26E63388FEBC}"/>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6" name="Picture 6">
            <a:extLst>
              <a:ext uri="{FF2B5EF4-FFF2-40B4-BE49-F238E27FC236}">
                <a16:creationId xmlns:a16="http://schemas.microsoft.com/office/drawing/2014/main" id="{0D73D99E-BEB5-AA46-0FF3-E6C9171F82B1}"/>
              </a:ext>
            </a:extLst>
          </p:cNvPr>
          <p:cNvPicPr>
            <a:picLocks noChangeAspect="1"/>
          </p:cNvPicPr>
          <p:nvPr/>
        </p:nvPicPr>
        <p:blipFill>
          <a:blip r:embed="rId2"/>
          <a:stretch>
            <a:fillRect/>
          </a:stretch>
        </p:blipFill>
        <p:spPr>
          <a:xfrm>
            <a:off x="142993" y="1232717"/>
            <a:ext cx="3373496" cy="4392568"/>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2D1F2E0A-10D7-6F2E-F437-D0596278FDF1}"/>
              </a:ext>
            </a:extLst>
          </p:cNvPr>
          <p:cNvPicPr>
            <a:picLocks noChangeAspect="1"/>
          </p:cNvPicPr>
          <p:nvPr/>
        </p:nvPicPr>
        <p:blipFill>
          <a:blip r:embed="rId3"/>
          <a:stretch>
            <a:fillRect/>
          </a:stretch>
        </p:blipFill>
        <p:spPr>
          <a:xfrm>
            <a:off x="3962400" y="1267949"/>
            <a:ext cx="3401718" cy="3099140"/>
          </a:xfrm>
          <a:prstGeom prst="rect">
            <a:avLst/>
          </a:prstGeom>
        </p:spPr>
      </p:pic>
      <p:pic>
        <p:nvPicPr>
          <p:cNvPr id="8" name="Picture 8" descr="Text, letter&#10;&#10;Description automatically generated">
            <a:extLst>
              <a:ext uri="{FF2B5EF4-FFF2-40B4-BE49-F238E27FC236}">
                <a16:creationId xmlns:a16="http://schemas.microsoft.com/office/drawing/2014/main" id="{FADD21D6-1789-2EF7-680A-21FB040DC61D}"/>
              </a:ext>
            </a:extLst>
          </p:cNvPr>
          <p:cNvPicPr>
            <a:picLocks noChangeAspect="1"/>
          </p:cNvPicPr>
          <p:nvPr/>
        </p:nvPicPr>
        <p:blipFill>
          <a:blip r:embed="rId4"/>
          <a:stretch>
            <a:fillRect/>
          </a:stretch>
        </p:blipFill>
        <p:spPr>
          <a:xfrm>
            <a:off x="7715956" y="1180950"/>
            <a:ext cx="3636903" cy="4138619"/>
          </a:xfrm>
          <a:prstGeom prst="rect">
            <a:avLst/>
          </a:prstGeom>
        </p:spPr>
      </p:pic>
    </p:spTree>
    <p:extLst>
      <p:ext uri="{BB962C8B-B14F-4D97-AF65-F5344CB8AC3E}">
        <p14:creationId xmlns:p14="http://schemas.microsoft.com/office/powerpoint/2010/main" val="387425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A1162F6-2680-484F-9E50-738779901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962" y="310895"/>
            <a:ext cx="4539199" cy="59433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50DB9-0984-6E9B-A2E8-98C3DE8028EC}"/>
              </a:ext>
            </a:extLst>
          </p:cNvPr>
          <p:cNvSpPr>
            <a:spLocks noGrp="1"/>
          </p:cNvSpPr>
          <p:nvPr>
            <p:ph type="title"/>
          </p:nvPr>
        </p:nvSpPr>
        <p:spPr>
          <a:xfrm>
            <a:off x="714221" y="706652"/>
            <a:ext cx="3990660" cy="3690227"/>
          </a:xfrm>
        </p:spPr>
        <p:txBody>
          <a:bodyPr vert="horz" lIns="91440" tIns="45720" rIns="91440" bIns="45720" rtlCol="0" anchor="b">
            <a:normAutofit/>
          </a:bodyPr>
          <a:lstStyle/>
          <a:p>
            <a:r>
              <a:rPr lang="en-US" sz="5400">
                <a:solidFill>
                  <a:schemeClr val="bg1"/>
                </a:solidFill>
              </a:rPr>
              <a:t>AutoCad</a:t>
            </a:r>
          </a:p>
        </p:txBody>
      </p:sp>
      <p:pic>
        <p:nvPicPr>
          <p:cNvPr id="13" name="Imagen 12" descr="Pantalla de computadora con videojuego&#10;&#10;Descripción generada automáticamente con confianza media">
            <a:extLst>
              <a:ext uri="{FF2B5EF4-FFF2-40B4-BE49-F238E27FC236}">
                <a16:creationId xmlns:a16="http://schemas.microsoft.com/office/drawing/2014/main" id="{DF4A279F-DA63-A4F2-6B9A-D594BA87B4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6241" y="875629"/>
            <a:ext cx="3218688" cy="1778325"/>
          </a:xfrm>
          <a:prstGeom prst="rect">
            <a:avLst/>
          </a:prstGeom>
        </p:spPr>
      </p:pic>
      <p:pic>
        <p:nvPicPr>
          <p:cNvPr id="15" name="Imagen 14" descr="Captura de pantalla de computadora&#10;&#10;Descripción generada automáticamente">
            <a:extLst>
              <a:ext uri="{FF2B5EF4-FFF2-40B4-BE49-F238E27FC236}">
                <a16:creationId xmlns:a16="http://schemas.microsoft.com/office/drawing/2014/main" id="{034ED2FA-58AF-C518-018F-8978188BD0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7315" y="859917"/>
            <a:ext cx="3217333" cy="1809749"/>
          </a:xfrm>
          <a:prstGeom prst="rect">
            <a:avLst/>
          </a:prstGeom>
        </p:spPr>
      </p:pic>
      <p:pic>
        <p:nvPicPr>
          <p:cNvPr id="17" name="Imagen 16" descr="Gráfico&#10;&#10;Descripción generada automáticamente">
            <a:extLst>
              <a:ext uri="{FF2B5EF4-FFF2-40B4-BE49-F238E27FC236}">
                <a16:creationId xmlns:a16="http://schemas.microsoft.com/office/drawing/2014/main" id="{13643002-552E-A114-A77A-0302C72D0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7596" y="3895523"/>
            <a:ext cx="3217333" cy="1809749"/>
          </a:xfrm>
          <a:prstGeom prst="rect">
            <a:avLst/>
          </a:prstGeom>
        </p:spPr>
      </p:pic>
      <p:pic>
        <p:nvPicPr>
          <p:cNvPr id="11" name="Marcador de contenido 10" descr="Captura de pantalla de computadora&#10;&#10;Descripción generada automáticamente">
            <a:extLst>
              <a:ext uri="{FF2B5EF4-FFF2-40B4-BE49-F238E27FC236}">
                <a16:creationId xmlns:a16="http://schemas.microsoft.com/office/drawing/2014/main" id="{F240AC13-D613-28D5-BD72-72CF0D4EAF01}"/>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627315" y="3911611"/>
            <a:ext cx="3217333" cy="1777576"/>
          </a:xfrm>
          <a:prstGeom prst="rect">
            <a:avLst/>
          </a:prstGeom>
        </p:spPr>
      </p:pic>
      <p:sp>
        <p:nvSpPr>
          <p:cNvPr id="4" name="Footer Placeholder 3">
            <a:extLst>
              <a:ext uri="{FF2B5EF4-FFF2-40B4-BE49-F238E27FC236}">
                <a16:creationId xmlns:a16="http://schemas.microsoft.com/office/drawing/2014/main" id="{6FCD0EE3-7893-8FF8-4336-64BBE22D6294}"/>
              </a:ext>
            </a:extLst>
          </p:cNvPr>
          <p:cNvSpPr>
            <a:spLocks noGrp="1"/>
          </p:cNvSpPr>
          <p:nvPr>
            <p:ph type="ftr" sz="quarter" idx="11"/>
          </p:nvPr>
        </p:nvSpPr>
        <p:spPr>
          <a:xfrm>
            <a:off x="7239000" y="6356350"/>
            <a:ext cx="3574960"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IPN-ESIT-Diseño de Mecanismos-Rodolfo Villalobos</a:t>
            </a:r>
          </a:p>
        </p:txBody>
      </p:sp>
      <p:sp>
        <p:nvSpPr>
          <p:cNvPr id="5" name="Slide Number Placeholder 4">
            <a:extLst>
              <a:ext uri="{FF2B5EF4-FFF2-40B4-BE49-F238E27FC236}">
                <a16:creationId xmlns:a16="http://schemas.microsoft.com/office/drawing/2014/main" id="{61D4E4A0-D18D-7ED3-7CB5-16BEC55A78A7}"/>
              </a:ext>
            </a:extLst>
          </p:cNvPr>
          <p:cNvSpPr>
            <a:spLocks noGrp="1"/>
          </p:cNvSpPr>
          <p:nvPr>
            <p:ph type="sldNum" sz="quarter" idx="12"/>
          </p:nvPr>
        </p:nvSpPr>
        <p:spPr>
          <a:xfrm>
            <a:off x="10813960" y="6356350"/>
            <a:ext cx="753199" cy="365125"/>
          </a:xfrm>
        </p:spPr>
        <p:txBody>
          <a:bodyPr vert="horz" lIns="91440" tIns="45720" rIns="91440" bIns="45720" rtlCol="0" anchor="ctr">
            <a:normAutofit/>
          </a:bodyPr>
          <a:lstStyle/>
          <a:p>
            <a:pPr>
              <a:spcAft>
                <a:spcPts val="600"/>
              </a:spcAft>
            </a:pPr>
            <a:fld id="{330EA680-D336-4FF7-8B7A-9848BB0A1C32}" type="slidenum">
              <a:rPr lang="en-US"/>
              <a:pPr>
                <a:spcAft>
                  <a:spcPts val="600"/>
                </a:spcAft>
              </a:pPr>
              <a:t>18</a:t>
            </a:fld>
            <a:endParaRPr lang="en-US"/>
          </a:p>
        </p:txBody>
      </p:sp>
    </p:spTree>
    <p:extLst>
      <p:ext uri="{BB962C8B-B14F-4D97-AF65-F5344CB8AC3E}">
        <p14:creationId xmlns:p14="http://schemas.microsoft.com/office/powerpoint/2010/main" val="354068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DC0C-C00C-E4E1-A9EE-4FACCEBAFB90}"/>
              </a:ext>
            </a:extLst>
          </p:cNvPr>
          <p:cNvSpPr>
            <a:spLocks noGrp="1"/>
          </p:cNvSpPr>
          <p:nvPr>
            <p:ph type="title"/>
          </p:nvPr>
        </p:nvSpPr>
        <p:spPr/>
        <p:txBody>
          <a:bodyPr/>
          <a:lstStyle/>
          <a:p>
            <a:r>
              <a:rPr lang="en-US" b="1">
                <a:ea typeface="+mj-lt"/>
                <a:cs typeface="+mj-lt"/>
              </a:rPr>
              <a:t> </a:t>
            </a:r>
            <a:r>
              <a:rPr lang="en-US" b="1" err="1">
                <a:ea typeface="+mj-lt"/>
                <a:cs typeface="+mj-lt"/>
              </a:rPr>
              <a:t>Tejido</a:t>
            </a:r>
            <a:r>
              <a:rPr lang="en-US" b="1">
                <a:ea typeface="+mj-lt"/>
                <a:cs typeface="+mj-lt"/>
              </a:rPr>
              <a:t> </a:t>
            </a:r>
            <a:r>
              <a:rPr lang="en-US" b="1" err="1">
                <a:ea typeface="+mj-lt"/>
                <a:cs typeface="+mj-lt"/>
              </a:rPr>
              <a:t>plano</a:t>
            </a:r>
            <a:r>
              <a:rPr lang="en-US" b="1">
                <a:ea typeface="+mj-lt"/>
                <a:cs typeface="+mj-lt"/>
              </a:rPr>
              <a:t> y </a:t>
            </a:r>
            <a:r>
              <a:rPr lang="en-US" b="1" err="1">
                <a:ea typeface="+mj-lt"/>
                <a:cs typeface="+mj-lt"/>
              </a:rPr>
              <a:t>tejido</a:t>
            </a:r>
            <a:r>
              <a:rPr lang="en-US" b="1">
                <a:ea typeface="+mj-lt"/>
                <a:cs typeface="+mj-lt"/>
              </a:rPr>
              <a:t> de punto 2D</a:t>
            </a:r>
            <a:endParaRPr lang="en-US" err="1"/>
          </a:p>
        </p:txBody>
      </p:sp>
      <p:sp>
        <p:nvSpPr>
          <p:cNvPr id="3" name="Content Placeholder 2">
            <a:extLst>
              <a:ext uri="{FF2B5EF4-FFF2-40B4-BE49-F238E27FC236}">
                <a16:creationId xmlns:a16="http://schemas.microsoft.com/office/drawing/2014/main" id="{C6E06B8F-00B7-49AB-5DDC-DDDC88F18BF8}"/>
              </a:ext>
            </a:extLst>
          </p:cNvPr>
          <p:cNvSpPr>
            <a:spLocks noGrp="1"/>
          </p:cNvSpPr>
          <p:nvPr>
            <p:ph idx="1"/>
          </p:nvPr>
        </p:nvSpPr>
        <p:spPr/>
        <p:txBody>
          <a:bodyPr vert="horz" lIns="91440" tIns="45720" rIns="91440" bIns="45720" rtlCol="0" anchor="t">
            <a:normAutofit/>
          </a:bodyPr>
          <a:lstStyle/>
          <a:p>
            <a:r>
              <a:rPr lang="en-US">
                <a:ea typeface="+mn-lt"/>
                <a:cs typeface="+mn-lt"/>
              </a:rPr>
              <a:t>http://ri.uaemex.mx/bitstream/handle/20.500.11799/103275/secme-29747_1.pdf?sequence=1&amp;isAllowed=y</a:t>
            </a:r>
            <a:endParaRPr lang="en-US"/>
          </a:p>
        </p:txBody>
      </p:sp>
      <p:sp>
        <p:nvSpPr>
          <p:cNvPr id="4" name="Footer Placeholder 3">
            <a:extLst>
              <a:ext uri="{FF2B5EF4-FFF2-40B4-BE49-F238E27FC236}">
                <a16:creationId xmlns:a16="http://schemas.microsoft.com/office/drawing/2014/main" id="{C422CFA4-7357-AC06-071D-D0BD1A24F6F9}"/>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27026814-1B5B-FF3F-D372-FB98AE30A1B2}"/>
              </a:ext>
            </a:extLst>
          </p:cNvPr>
          <p:cNvSpPr>
            <a:spLocks noGrp="1"/>
          </p:cNvSpPr>
          <p:nvPr>
            <p:ph type="sldNum" sz="quarter" idx="12"/>
          </p:nvPr>
        </p:nvSpPr>
        <p:spPr/>
        <p:txBody>
          <a:bodyPr/>
          <a:lstStyle/>
          <a:p>
            <a:fld id="{330EA680-D336-4FF7-8B7A-9848BB0A1C32}" type="slidenum">
              <a:rPr lang="en-US" smtClean="0"/>
              <a:t>19</a:t>
            </a:fld>
            <a:endParaRPr lang="en-US"/>
          </a:p>
        </p:txBody>
      </p:sp>
      <p:pic>
        <p:nvPicPr>
          <p:cNvPr id="6" name="Picture 6" descr="Icon&#10;&#10;Description automatically generated">
            <a:extLst>
              <a:ext uri="{FF2B5EF4-FFF2-40B4-BE49-F238E27FC236}">
                <a16:creationId xmlns:a16="http://schemas.microsoft.com/office/drawing/2014/main" id="{4367FC89-5E04-C49D-050B-09D32A680742}"/>
              </a:ext>
            </a:extLst>
          </p:cNvPr>
          <p:cNvPicPr>
            <a:picLocks noChangeAspect="1"/>
          </p:cNvPicPr>
          <p:nvPr/>
        </p:nvPicPr>
        <p:blipFill>
          <a:blip r:embed="rId2"/>
          <a:stretch>
            <a:fillRect/>
          </a:stretch>
        </p:blipFill>
        <p:spPr>
          <a:xfrm>
            <a:off x="1239958" y="2986627"/>
            <a:ext cx="2638425" cy="2581275"/>
          </a:xfrm>
          <a:prstGeom prst="rect">
            <a:avLst/>
          </a:prstGeom>
        </p:spPr>
      </p:pic>
      <p:sp>
        <p:nvSpPr>
          <p:cNvPr id="7" name="TextBox 6">
            <a:extLst>
              <a:ext uri="{FF2B5EF4-FFF2-40B4-BE49-F238E27FC236}">
                <a16:creationId xmlns:a16="http://schemas.microsoft.com/office/drawing/2014/main" id="{7F325A62-3D50-D1BB-23A1-6076757EB1F2}"/>
              </a:ext>
            </a:extLst>
          </p:cNvPr>
          <p:cNvSpPr txBox="1"/>
          <p:nvPr/>
        </p:nvSpPr>
        <p:spPr>
          <a:xfrm>
            <a:off x="1633268" y="5702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MyriadWebProRegular"/>
              </a:rPr>
              <a:t>TEJIDO PLANO</a:t>
            </a:r>
            <a:endParaRPr lang="en-US"/>
          </a:p>
        </p:txBody>
      </p:sp>
      <p:pic>
        <p:nvPicPr>
          <p:cNvPr id="8" name="Picture 8" descr="Icon, arrow&#10;&#10;Description automatically generated">
            <a:extLst>
              <a:ext uri="{FF2B5EF4-FFF2-40B4-BE49-F238E27FC236}">
                <a16:creationId xmlns:a16="http://schemas.microsoft.com/office/drawing/2014/main" id="{AF16C315-918B-4EC7-3692-568CA678E8E0}"/>
              </a:ext>
            </a:extLst>
          </p:cNvPr>
          <p:cNvPicPr>
            <a:picLocks noChangeAspect="1"/>
          </p:cNvPicPr>
          <p:nvPr/>
        </p:nvPicPr>
        <p:blipFill>
          <a:blip r:embed="rId3"/>
          <a:stretch>
            <a:fillRect/>
          </a:stretch>
        </p:blipFill>
        <p:spPr>
          <a:xfrm>
            <a:off x="6941749" y="2948887"/>
            <a:ext cx="2435524" cy="2459426"/>
          </a:xfrm>
          <a:prstGeom prst="rect">
            <a:avLst/>
          </a:prstGeom>
        </p:spPr>
      </p:pic>
      <p:sp>
        <p:nvSpPr>
          <p:cNvPr id="9" name="TextBox 8">
            <a:extLst>
              <a:ext uri="{FF2B5EF4-FFF2-40B4-BE49-F238E27FC236}">
                <a16:creationId xmlns:a16="http://schemas.microsoft.com/office/drawing/2014/main" id="{DC92E53F-A222-EC6C-EBE7-8EBBE923B448}"/>
              </a:ext>
            </a:extLst>
          </p:cNvPr>
          <p:cNvSpPr txBox="1"/>
          <p:nvPr/>
        </p:nvSpPr>
        <p:spPr>
          <a:xfrm>
            <a:off x="7571117" y="5702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333333"/>
                </a:solidFill>
                <a:latin typeface="MyriadWebProRegular"/>
              </a:rPr>
              <a:t>TEJIDO DE PUNTO</a:t>
            </a:r>
            <a:endParaRPr lang="en-US"/>
          </a:p>
        </p:txBody>
      </p:sp>
    </p:spTree>
    <p:extLst>
      <p:ext uri="{BB962C8B-B14F-4D97-AF65-F5344CB8AC3E}">
        <p14:creationId xmlns:p14="http://schemas.microsoft.com/office/powerpoint/2010/main" val="51435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15">
            <a:extLst>
              <a:ext uri="{FF2B5EF4-FFF2-40B4-BE49-F238E27FC236}">
                <a16:creationId xmlns:a16="http://schemas.microsoft.com/office/drawing/2014/main" id="{268CEAA9-EB19-46F9-AFA2-D168C2B83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4500" cy="3318846"/>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9" descr="A picture containing text, computer&#10;&#10;Description automatically generated">
            <a:extLst>
              <a:ext uri="{FF2B5EF4-FFF2-40B4-BE49-F238E27FC236}">
                <a16:creationId xmlns:a16="http://schemas.microsoft.com/office/drawing/2014/main" id="{1CB3F4C3-C1F5-E6FF-0468-E832D2A22E17}"/>
              </a:ext>
            </a:extLst>
          </p:cNvPr>
          <p:cNvPicPr>
            <a:picLocks noChangeAspect="1"/>
          </p:cNvPicPr>
          <p:nvPr/>
        </p:nvPicPr>
        <p:blipFill>
          <a:blip r:embed="rId2"/>
          <a:stretch>
            <a:fillRect/>
          </a:stretch>
        </p:blipFill>
        <p:spPr>
          <a:xfrm>
            <a:off x="246297" y="535640"/>
            <a:ext cx="2932211" cy="1721297"/>
          </a:xfrm>
          <a:prstGeom prst="rect">
            <a:avLst/>
          </a:prstGeom>
        </p:spPr>
      </p:pic>
      <p:sp>
        <p:nvSpPr>
          <p:cNvPr id="27" name="Oval 17">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1975104" cy="1975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9">
            <a:extLst>
              <a:ext uri="{FF2B5EF4-FFF2-40B4-BE49-F238E27FC236}">
                <a16:creationId xmlns:a16="http://schemas.microsoft.com/office/drawing/2014/main" id="{B83B7D38-93E6-49F8-8B10-54BCB14D4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0396" y="617591"/>
            <a:ext cx="1645920" cy="1645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Icon&#10;&#10;Description automatically generated">
            <a:extLst>
              <a:ext uri="{FF2B5EF4-FFF2-40B4-BE49-F238E27FC236}">
                <a16:creationId xmlns:a16="http://schemas.microsoft.com/office/drawing/2014/main" id="{88FECC27-C132-0567-493E-6D0E120AA607}"/>
              </a:ext>
            </a:extLst>
          </p:cNvPr>
          <p:cNvPicPr>
            <a:picLocks noChangeAspect="1"/>
          </p:cNvPicPr>
          <p:nvPr/>
        </p:nvPicPr>
        <p:blipFill>
          <a:blip r:embed="rId3"/>
          <a:stretch>
            <a:fillRect/>
          </a:stretch>
        </p:blipFill>
        <p:spPr>
          <a:xfrm>
            <a:off x="4974716" y="891911"/>
            <a:ext cx="1097280" cy="1097280"/>
          </a:xfrm>
          <a:prstGeom prst="rect">
            <a:avLst/>
          </a:prstGeom>
        </p:spPr>
      </p:pic>
      <p:sp>
        <p:nvSpPr>
          <p:cNvPr id="22" name="Freeform: Shape 21">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FCFB4C2-42E8-4EE8-8B04-23A2DA92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7013"/>
            <a:ext cx="3050387" cy="2654675"/>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Diagram&#10;&#10;Description automatically generated">
            <a:extLst>
              <a:ext uri="{FF2B5EF4-FFF2-40B4-BE49-F238E27FC236}">
                <a16:creationId xmlns:a16="http://schemas.microsoft.com/office/drawing/2014/main" id="{DA2C0B71-231E-777D-27E5-82A54862CC6F}"/>
              </a:ext>
            </a:extLst>
          </p:cNvPr>
          <p:cNvPicPr>
            <a:picLocks noChangeAspect="1"/>
          </p:cNvPicPr>
          <p:nvPr/>
        </p:nvPicPr>
        <p:blipFill>
          <a:blip r:embed="rId4"/>
          <a:stretch>
            <a:fillRect/>
          </a:stretch>
        </p:blipFill>
        <p:spPr>
          <a:xfrm>
            <a:off x="246297" y="5005695"/>
            <a:ext cx="2239728" cy="1523344"/>
          </a:xfrm>
          <a:prstGeom prst="rect">
            <a:avLst/>
          </a:prstGeom>
        </p:spPr>
      </p:pic>
      <p:sp>
        <p:nvSpPr>
          <p:cNvPr id="26" name="Oval 25">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3714E15-0DC2-4DED-9F2A-CD13C33A1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5527" y="3036574"/>
            <a:ext cx="2505456" cy="2505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picture containing diagram&#10;&#10;Description automatically generated">
            <a:extLst>
              <a:ext uri="{FF2B5EF4-FFF2-40B4-BE49-F238E27FC236}">
                <a16:creationId xmlns:a16="http://schemas.microsoft.com/office/drawing/2014/main" id="{644E1048-B381-2686-6A63-AA1DE3AA958B}"/>
              </a:ext>
            </a:extLst>
          </p:cNvPr>
          <p:cNvPicPr>
            <a:picLocks noChangeAspect="1"/>
          </p:cNvPicPr>
          <p:nvPr/>
        </p:nvPicPr>
        <p:blipFill>
          <a:blip r:embed="rId5"/>
          <a:stretch>
            <a:fillRect/>
          </a:stretch>
        </p:blipFill>
        <p:spPr>
          <a:xfrm>
            <a:off x="3998155" y="3489202"/>
            <a:ext cx="1600200" cy="1600200"/>
          </a:xfrm>
          <a:prstGeom prst="rect">
            <a:avLst/>
          </a:prstGeom>
        </p:spPr>
      </p:pic>
      <p:sp>
        <p:nvSpPr>
          <p:cNvPr id="3" name="Content Placeholder 2">
            <a:extLst>
              <a:ext uri="{FF2B5EF4-FFF2-40B4-BE49-F238E27FC236}">
                <a16:creationId xmlns:a16="http://schemas.microsoft.com/office/drawing/2014/main" id="{3C9645F3-7F65-32BD-BE2A-788D4D0832A9}"/>
              </a:ext>
            </a:extLst>
          </p:cNvPr>
          <p:cNvSpPr>
            <a:spLocks noGrp="1"/>
          </p:cNvSpPr>
          <p:nvPr>
            <p:ph idx="1"/>
          </p:nvPr>
        </p:nvSpPr>
        <p:spPr>
          <a:xfrm>
            <a:off x="6750346" y="2871982"/>
            <a:ext cx="4542966" cy="3181684"/>
          </a:xfrm>
        </p:spPr>
        <p:txBody>
          <a:bodyPr vert="horz" lIns="91440" tIns="45720" rIns="91440" bIns="45720" rtlCol="0" anchor="t">
            <a:normAutofit/>
          </a:bodyPr>
          <a:lstStyle/>
          <a:p>
            <a:r>
              <a:rPr lang="en-US" sz="1500" b="1" i="1">
                <a:latin typeface="Calibri"/>
                <a:cs typeface="Calibri"/>
              </a:rPr>
              <a:t>Diseño</a:t>
            </a:r>
            <a:r>
              <a:rPr lang="en-US" sz="1500">
                <a:latin typeface="Calibri"/>
                <a:cs typeface="Calibri"/>
              </a:rPr>
              <a:t>:</a:t>
            </a:r>
            <a:r>
              <a:rPr lang="en-US" sz="1500">
                <a:latin typeface="Calibri"/>
                <a:ea typeface="+mn-lt"/>
                <a:cs typeface="+mn-lt"/>
              </a:rPr>
              <a:t> Actividad creativa que tiene por fin proyectar objetos que sean útiles y estéticos.</a:t>
            </a:r>
            <a:endParaRPr lang="en-US" sz="1500">
              <a:latin typeface="Calibri"/>
              <a:cs typeface="Calibri"/>
            </a:endParaRPr>
          </a:p>
          <a:p>
            <a:r>
              <a:rPr lang="en-US" sz="1500" b="1" i="1">
                <a:latin typeface="Calibri"/>
                <a:cs typeface="Calibri"/>
              </a:rPr>
              <a:t>Mecanismo</a:t>
            </a:r>
            <a:r>
              <a:rPr lang="en-US" sz="1500">
                <a:latin typeface="Calibri"/>
                <a:cs typeface="Calibri"/>
              </a:rPr>
              <a:t>: Conjunto de piezas o elementos que ajustados entre sí y empleando energía mecánica hacen un trabajo o cumplen una función.</a:t>
            </a:r>
          </a:p>
          <a:p>
            <a:r>
              <a:rPr lang="en-US" sz="1500" b="1">
                <a:latin typeface="Calibri"/>
                <a:cs typeface="Calibri"/>
              </a:rPr>
              <a:t>C</a:t>
            </a:r>
            <a:r>
              <a:rPr lang="en-US" sz="1500" b="1" i="1">
                <a:latin typeface="Calibri"/>
                <a:cs typeface="Calibri"/>
              </a:rPr>
              <a:t>omputadora</a:t>
            </a:r>
            <a:r>
              <a:rPr lang="en-US" sz="1500" b="1">
                <a:latin typeface="Calibri"/>
                <a:cs typeface="Calibri"/>
              </a:rPr>
              <a:t>:</a:t>
            </a:r>
            <a:r>
              <a:rPr lang="en-US" sz="1500">
                <a:latin typeface="Calibri"/>
                <a:cs typeface="Calibri"/>
              </a:rPr>
              <a:t> maquina electronica capaz de manejar la información tal como operaciones matematicas, asi como logicas,apoyado por programas informaticos.</a:t>
            </a:r>
          </a:p>
          <a:p>
            <a:r>
              <a:rPr lang="en-US" sz="1500" b="1" i="1">
                <a:latin typeface="Calibri"/>
                <a:cs typeface="Calibri"/>
              </a:rPr>
              <a:t>AutoCad</a:t>
            </a:r>
            <a:r>
              <a:rPr lang="en-US" sz="1500">
                <a:latin typeface="Calibri"/>
                <a:cs typeface="Calibri"/>
              </a:rPr>
              <a:t>: Software de diseño asistido por computadora utilizado para dibujos en 2D y modelado en 3D.</a:t>
            </a:r>
          </a:p>
          <a:p>
            <a:endParaRPr lang="en-US" sz="1500">
              <a:latin typeface="Calibri"/>
              <a:cs typeface="Calibri"/>
            </a:endParaRPr>
          </a:p>
          <a:p>
            <a:endParaRPr lang="en-US" sz="1500">
              <a:latin typeface="Calibri"/>
              <a:cs typeface="Calibri"/>
            </a:endParaRPr>
          </a:p>
        </p:txBody>
      </p:sp>
      <p:sp>
        <p:nvSpPr>
          <p:cNvPr id="5" name="Slide Number Placeholder 4">
            <a:extLst>
              <a:ext uri="{FF2B5EF4-FFF2-40B4-BE49-F238E27FC236}">
                <a16:creationId xmlns:a16="http://schemas.microsoft.com/office/drawing/2014/main" id="{C919B1E3-99A2-BE7E-CE16-FE7705ED4FFC}"/>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2" name="Footer Placeholder 1">
            <a:extLst>
              <a:ext uri="{FF2B5EF4-FFF2-40B4-BE49-F238E27FC236}">
                <a16:creationId xmlns:a16="http://schemas.microsoft.com/office/drawing/2014/main" id="{F18D111A-CD53-00A5-C522-EB46F67BCCA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3123978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FF761DB-7F43-BBF3-2CF9-DCD3F63FB935}"/>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15338D7C-AE86-E91D-68F3-61FBE21AD883}"/>
              </a:ext>
            </a:extLst>
          </p:cNvPr>
          <p:cNvSpPr>
            <a:spLocks noGrp="1"/>
          </p:cNvSpPr>
          <p:nvPr>
            <p:ph type="sldNum" sz="quarter" idx="12"/>
          </p:nvPr>
        </p:nvSpPr>
        <p:spPr/>
        <p:txBody>
          <a:bodyPr/>
          <a:lstStyle/>
          <a:p>
            <a:fld id="{330EA680-D336-4FF7-8B7A-9848BB0A1C32}" type="slidenum">
              <a:rPr lang="en-US" smtClean="0"/>
              <a:t>20</a:t>
            </a:fld>
            <a:endParaRPr lang="en-US"/>
          </a:p>
        </p:txBody>
      </p:sp>
      <p:pic>
        <p:nvPicPr>
          <p:cNvPr id="6" name="Picture 6" descr="Table&#10;&#10;Description automatically generated">
            <a:extLst>
              <a:ext uri="{FF2B5EF4-FFF2-40B4-BE49-F238E27FC236}">
                <a16:creationId xmlns:a16="http://schemas.microsoft.com/office/drawing/2014/main" id="{7966936A-07F9-6256-6BF3-B15C3EE1EF76}"/>
              </a:ext>
            </a:extLst>
          </p:cNvPr>
          <p:cNvPicPr>
            <a:picLocks noChangeAspect="1"/>
          </p:cNvPicPr>
          <p:nvPr/>
        </p:nvPicPr>
        <p:blipFill>
          <a:blip r:embed="rId2"/>
          <a:stretch>
            <a:fillRect/>
          </a:stretch>
        </p:blipFill>
        <p:spPr>
          <a:xfrm>
            <a:off x="235921" y="5752"/>
            <a:ext cx="3568197" cy="6846496"/>
          </a:xfrm>
          <a:prstGeom prst="rect">
            <a:avLst/>
          </a:prstGeom>
        </p:spPr>
      </p:pic>
      <p:sp>
        <p:nvSpPr>
          <p:cNvPr id="7" name="TextBox 6">
            <a:extLst>
              <a:ext uri="{FF2B5EF4-FFF2-40B4-BE49-F238E27FC236}">
                <a16:creationId xmlns:a16="http://schemas.microsoft.com/office/drawing/2014/main" id="{C995E871-E150-B2AF-43A7-21E4F979DC0A}"/>
              </a:ext>
            </a:extLst>
          </p:cNvPr>
          <p:cNvSpPr txBox="1"/>
          <p:nvPr/>
        </p:nvSpPr>
        <p:spPr>
          <a:xfrm>
            <a:off x="5443268" y="698740"/>
            <a:ext cx="517297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02122"/>
                </a:solidFill>
                <a:latin typeface="Arial"/>
                <a:cs typeface="Arial"/>
              </a:rPr>
              <a:t>Ne</a:t>
            </a:r>
            <a:r>
              <a:rPr lang="en-US">
                <a:solidFill>
                  <a:srgbClr val="202122"/>
                </a:solidFill>
                <a:latin typeface="Arial"/>
                <a:cs typeface="Arial"/>
              </a:rPr>
              <a:t> (English Cotton Count): The number of 840 yd lengths per pound. ECC is an indirect measure of linear density. It is the number of hanks of skein material that weighs 1 lb. Under this system, the higher the number, the finer the yarn. In the United States cotton counts between 1 and 20 are referred to as coarse counts.</a:t>
            </a:r>
            <a:endParaRPr lang="en-US"/>
          </a:p>
        </p:txBody>
      </p:sp>
      <p:pic>
        <p:nvPicPr>
          <p:cNvPr id="8" name="Picture 8" descr="Diagram&#10;&#10;Description automatically generated">
            <a:extLst>
              <a:ext uri="{FF2B5EF4-FFF2-40B4-BE49-F238E27FC236}">
                <a16:creationId xmlns:a16="http://schemas.microsoft.com/office/drawing/2014/main" id="{39B19514-25AD-2B37-552A-0FE820D1E1BF}"/>
              </a:ext>
            </a:extLst>
          </p:cNvPr>
          <p:cNvPicPr>
            <a:picLocks noChangeAspect="1"/>
          </p:cNvPicPr>
          <p:nvPr/>
        </p:nvPicPr>
        <p:blipFill>
          <a:blip r:embed="rId3"/>
          <a:stretch>
            <a:fillRect/>
          </a:stretch>
        </p:blipFill>
        <p:spPr>
          <a:xfrm>
            <a:off x="5960853" y="2936603"/>
            <a:ext cx="4295953" cy="3213284"/>
          </a:xfrm>
          <a:prstGeom prst="rect">
            <a:avLst/>
          </a:prstGeom>
        </p:spPr>
      </p:pic>
    </p:spTree>
    <p:extLst>
      <p:ext uri="{BB962C8B-B14F-4D97-AF65-F5344CB8AC3E}">
        <p14:creationId xmlns:p14="http://schemas.microsoft.com/office/powerpoint/2010/main" val="302400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3AAD-FB0F-0DC5-9643-2B749CC955C3}"/>
              </a:ext>
            </a:extLst>
          </p:cNvPr>
          <p:cNvSpPr>
            <a:spLocks noGrp="1"/>
          </p:cNvSpPr>
          <p:nvPr>
            <p:ph type="title"/>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CE3C9F47-9E30-49C5-F799-36616747B725}"/>
              </a:ext>
            </a:extLst>
          </p:cNvPr>
          <p:cNvPicPr>
            <a:picLocks noGrp="1" noChangeAspect="1"/>
          </p:cNvPicPr>
          <p:nvPr>
            <p:ph idx="1"/>
          </p:nvPr>
        </p:nvPicPr>
        <p:blipFill>
          <a:blip r:embed="rId2"/>
          <a:stretch>
            <a:fillRect/>
          </a:stretch>
        </p:blipFill>
        <p:spPr>
          <a:xfrm>
            <a:off x="7217434" y="405606"/>
            <a:ext cx="4572000" cy="2619375"/>
          </a:xfrm>
        </p:spPr>
      </p:pic>
      <p:sp>
        <p:nvSpPr>
          <p:cNvPr id="4" name="Footer Placeholder 3">
            <a:extLst>
              <a:ext uri="{FF2B5EF4-FFF2-40B4-BE49-F238E27FC236}">
                <a16:creationId xmlns:a16="http://schemas.microsoft.com/office/drawing/2014/main" id="{ECC78804-847D-D3D5-4771-5A0F7B77C686}"/>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A655D726-F25B-F47F-0E6A-1D990879AE9D}"/>
              </a:ext>
            </a:extLst>
          </p:cNvPr>
          <p:cNvSpPr>
            <a:spLocks noGrp="1"/>
          </p:cNvSpPr>
          <p:nvPr>
            <p:ph type="sldNum" sz="quarter" idx="12"/>
          </p:nvPr>
        </p:nvSpPr>
        <p:spPr/>
        <p:txBody>
          <a:bodyPr/>
          <a:lstStyle/>
          <a:p>
            <a:fld id="{330EA680-D336-4FF7-8B7A-9848BB0A1C32}" type="slidenum">
              <a:rPr lang="en-US" smtClean="0"/>
              <a:t>21</a:t>
            </a:fld>
            <a:endParaRPr lang="en-US"/>
          </a:p>
        </p:txBody>
      </p:sp>
      <p:pic>
        <p:nvPicPr>
          <p:cNvPr id="7" name="Picture 7">
            <a:extLst>
              <a:ext uri="{FF2B5EF4-FFF2-40B4-BE49-F238E27FC236}">
                <a16:creationId xmlns:a16="http://schemas.microsoft.com/office/drawing/2014/main" id="{30EE84FE-5C50-DC64-E3E4-55527E58B800}"/>
              </a:ext>
            </a:extLst>
          </p:cNvPr>
          <p:cNvPicPr>
            <a:picLocks noChangeAspect="1"/>
          </p:cNvPicPr>
          <p:nvPr/>
        </p:nvPicPr>
        <p:blipFill>
          <a:blip r:embed="rId3"/>
          <a:stretch>
            <a:fillRect/>
          </a:stretch>
        </p:blipFill>
        <p:spPr>
          <a:xfrm>
            <a:off x="224287" y="1811222"/>
            <a:ext cx="7214557" cy="3235554"/>
          </a:xfrm>
          <a:prstGeom prst="rect">
            <a:avLst/>
          </a:prstGeom>
        </p:spPr>
      </p:pic>
      <p:pic>
        <p:nvPicPr>
          <p:cNvPr id="8" name="Picture 8" descr="A picture containing histogram&#10;&#10;Description automatically generated">
            <a:extLst>
              <a:ext uri="{FF2B5EF4-FFF2-40B4-BE49-F238E27FC236}">
                <a16:creationId xmlns:a16="http://schemas.microsoft.com/office/drawing/2014/main" id="{9F4FC14D-0ED4-5097-10C3-D1983BB87BE8}"/>
              </a:ext>
            </a:extLst>
          </p:cNvPr>
          <p:cNvPicPr>
            <a:picLocks noChangeAspect="1"/>
          </p:cNvPicPr>
          <p:nvPr/>
        </p:nvPicPr>
        <p:blipFill>
          <a:blip r:embed="rId4"/>
          <a:stretch>
            <a:fillRect/>
          </a:stretch>
        </p:blipFill>
        <p:spPr>
          <a:xfrm>
            <a:off x="8146212" y="3066503"/>
            <a:ext cx="3059500" cy="3557334"/>
          </a:xfrm>
          <a:prstGeom prst="rect">
            <a:avLst/>
          </a:prstGeom>
        </p:spPr>
      </p:pic>
    </p:spTree>
    <p:extLst>
      <p:ext uri="{BB962C8B-B14F-4D97-AF65-F5344CB8AC3E}">
        <p14:creationId xmlns:p14="http://schemas.microsoft.com/office/powerpoint/2010/main" val="308868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06F7-9A6F-0E2C-EE67-34514CBAAFC3}"/>
              </a:ext>
            </a:extLst>
          </p:cNvPr>
          <p:cNvSpPr>
            <a:spLocks noGrp="1"/>
          </p:cNvSpPr>
          <p:nvPr>
            <p:ph type="title"/>
          </p:nvPr>
        </p:nvSpPr>
        <p:spPr/>
        <p:txBody>
          <a:bodyPr>
            <a:normAutofit fontScale="90000"/>
          </a:bodyPr>
          <a:lstStyle/>
          <a:p>
            <a:r>
              <a:rPr lang="en-US">
                <a:ea typeface="+mj-lt"/>
                <a:cs typeface="+mj-lt"/>
                <a:hlinkClick r:id="rId2"/>
              </a:rPr>
              <a:t>https://upcommons.upc.edu/bitstream/handle/2099/5463/Article04.pdf?sequence=1&amp;isAllowed=y</a:t>
            </a:r>
            <a:r>
              <a:rPr lang="en-US">
                <a:ea typeface="+mj-lt"/>
                <a:cs typeface="+mj-lt"/>
              </a:rPr>
              <a:t> </a:t>
            </a:r>
            <a:endParaRPr lang="en-US"/>
          </a:p>
        </p:txBody>
      </p:sp>
      <p:sp>
        <p:nvSpPr>
          <p:cNvPr id="3" name="Content Placeholder 2">
            <a:extLst>
              <a:ext uri="{FF2B5EF4-FFF2-40B4-BE49-F238E27FC236}">
                <a16:creationId xmlns:a16="http://schemas.microsoft.com/office/drawing/2014/main" id="{D0A5813E-CAE5-6243-CA0D-B4F4FE177A08}"/>
              </a:ext>
            </a:extLst>
          </p:cNvPr>
          <p:cNvSpPr>
            <a:spLocks noGrp="1"/>
          </p:cNvSpPr>
          <p:nvPr>
            <p:ph idx="1"/>
          </p:nvPr>
        </p:nvSpPr>
        <p:spPr/>
        <p:txBody>
          <a:bodyPr vert="horz" lIns="91440" tIns="45720" rIns="91440" bIns="45720" rtlCol="0" anchor="t">
            <a:normAutofit/>
          </a:bodyPr>
          <a:lstStyle/>
          <a:p>
            <a:endParaRPr lang="en-US" b="1"/>
          </a:p>
          <a:p>
            <a:r>
              <a:rPr lang="en-US">
                <a:ea typeface="+mn-lt"/>
                <a:cs typeface="+mn-lt"/>
                <a:hlinkClick r:id="rId3"/>
              </a:rPr>
              <a:t>https://artesanialatina.net/es/hilos-de-algodon/2330-hilo-de-algodon-crudo-para-modelismo-diametro-0-15-mm-largo-40-metros-8421426088014.html</a:t>
            </a:r>
            <a:r>
              <a:rPr lang="en-US">
                <a:ea typeface="+mn-lt"/>
                <a:cs typeface="+mn-lt"/>
              </a:rPr>
              <a:t> </a:t>
            </a:r>
            <a:endParaRPr lang="en-US" b="1"/>
          </a:p>
          <a:p>
            <a:endParaRPr lang="en-US" b="1"/>
          </a:p>
          <a:p>
            <a:r>
              <a:rPr lang="en-US" b="1"/>
              <a:t>Hilo de </a:t>
            </a:r>
            <a:r>
              <a:rPr lang="en-US" b="1" err="1"/>
              <a:t>Algodón</a:t>
            </a:r>
            <a:r>
              <a:rPr lang="en-US" b="1"/>
              <a:t> Crudo: Diámetro 0,15 mm y Largo 40 m</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6879F228-3E24-D026-3239-39209AA47E55}"/>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B71DF701-0D8A-EAD2-FA05-B5CD097922DF}"/>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6" name="Rectangle 5">
            <a:extLst>
              <a:ext uri="{FF2B5EF4-FFF2-40B4-BE49-F238E27FC236}">
                <a16:creationId xmlns:a16="http://schemas.microsoft.com/office/drawing/2014/main" id="{C34092CB-DF3C-5959-9010-41E0DC11937A}"/>
              </a:ext>
            </a:extLst>
          </p:cNvPr>
          <p:cNvSpPr/>
          <p:nvPr/>
        </p:nvSpPr>
        <p:spPr>
          <a:xfrm>
            <a:off x="937341" y="4870173"/>
            <a:ext cx="9632829" cy="215659"/>
          </a:xfrm>
          <a:prstGeom prst="rect">
            <a:avLst/>
          </a:prstGeom>
          <a:solidFill>
            <a:srgbClr val="ED7D3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27B24A1-61EB-4BDB-B239-F8F4C427B133}"/>
              </a:ext>
            </a:extLst>
          </p:cNvPr>
          <p:cNvCxnSpPr/>
          <p:nvPr/>
        </p:nvCxnSpPr>
        <p:spPr>
          <a:xfrm flipV="1">
            <a:off x="994914" y="5827143"/>
            <a:ext cx="9569568" cy="57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6D3850FF-A9E6-A7FD-8EC1-E5B7F90563D1}"/>
              </a:ext>
            </a:extLst>
          </p:cNvPr>
          <p:cNvSpPr/>
          <p:nvPr/>
        </p:nvSpPr>
        <p:spPr>
          <a:xfrm>
            <a:off x="11049000" y="5083021"/>
            <a:ext cx="790754" cy="373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B6B2D557-A50B-832D-F6A0-DBD7248F13D2}"/>
              </a:ext>
            </a:extLst>
          </p:cNvPr>
          <p:cNvSpPr/>
          <p:nvPr/>
        </p:nvSpPr>
        <p:spPr>
          <a:xfrm>
            <a:off x="92826" y="5068643"/>
            <a:ext cx="661358" cy="3881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70249CA-4424-2D06-DA15-18466992FBBA}"/>
              </a:ext>
            </a:extLst>
          </p:cNvPr>
          <p:cNvSpPr txBox="1"/>
          <p:nvPr/>
        </p:nvSpPr>
        <p:spPr>
          <a:xfrm>
            <a:off x="11197150" y="4727025"/>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endParaRPr lang="en-US"/>
          </a:p>
        </p:txBody>
      </p:sp>
      <p:sp>
        <p:nvSpPr>
          <p:cNvPr id="11" name="TextBox 10">
            <a:extLst>
              <a:ext uri="{FF2B5EF4-FFF2-40B4-BE49-F238E27FC236}">
                <a16:creationId xmlns:a16="http://schemas.microsoft.com/office/drawing/2014/main" id="{DDA07878-B782-BBFD-B47C-BB281F643775}"/>
              </a:ext>
            </a:extLst>
          </p:cNvPr>
          <p:cNvSpPr txBox="1"/>
          <p:nvPr/>
        </p:nvSpPr>
        <p:spPr>
          <a:xfrm>
            <a:off x="342244" y="4798911"/>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endParaRPr lang="en-US"/>
          </a:p>
        </p:txBody>
      </p:sp>
    </p:spTree>
    <p:extLst>
      <p:ext uri="{BB962C8B-B14F-4D97-AF65-F5344CB8AC3E}">
        <p14:creationId xmlns:p14="http://schemas.microsoft.com/office/powerpoint/2010/main" val="537877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1551-9F9F-CF12-B4EB-BC313E7501B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B5F3A305-FFE7-D733-C5BD-15C6EB3F6A8D}"/>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248916D3-CFC8-D284-E044-A72AF0CBEBBC}"/>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6" name="TextBox 5">
            <a:extLst>
              <a:ext uri="{FF2B5EF4-FFF2-40B4-BE49-F238E27FC236}">
                <a16:creationId xmlns:a16="http://schemas.microsoft.com/office/drawing/2014/main" id="{1DE27301-3B84-212B-9E5E-22932B7FAAAE}"/>
              </a:ext>
            </a:extLst>
          </p:cNvPr>
          <p:cNvSpPr txBox="1"/>
          <p:nvPr/>
        </p:nvSpPr>
        <p:spPr>
          <a:xfrm>
            <a:off x="552409" y="1713461"/>
            <a:ext cx="55324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err="1">
                <a:cs typeface="Calibri"/>
              </a:rPr>
              <a:t>Desde</a:t>
            </a:r>
            <a:r>
              <a:rPr lang="en-US" sz="6000">
                <a:cs typeface="Calibri"/>
              </a:rPr>
              <a:t> (0,0)</a:t>
            </a:r>
          </a:p>
          <a:p>
            <a:pPr algn="l"/>
            <a:r>
              <a:rPr lang="en-US" sz="6000">
                <a:cs typeface="Calibri"/>
              </a:rPr>
              <a:t>(45,90)</a:t>
            </a:r>
            <a:endParaRPr lang="en-US"/>
          </a:p>
          <a:p>
            <a:r>
              <a:rPr lang="en-US" sz="6000">
                <a:cs typeface="Calibri"/>
              </a:rPr>
              <a:t>(-50,60)</a:t>
            </a:r>
          </a:p>
        </p:txBody>
      </p:sp>
      <p:sp>
        <p:nvSpPr>
          <p:cNvPr id="8" name="TextBox 7">
            <a:extLst>
              <a:ext uri="{FF2B5EF4-FFF2-40B4-BE49-F238E27FC236}">
                <a16:creationId xmlns:a16="http://schemas.microsoft.com/office/drawing/2014/main" id="{F2479CFD-ECD7-F9EB-16CC-C05938C8B245}"/>
              </a:ext>
            </a:extLst>
          </p:cNvPr>
          <p:cNvSpPr txBox="1"/>
          <p:nvPr/>
        </p:nvSpPr>
        <p:spPr>
          <a:xfrm>
            <a:off x="6375238" y="534517"/>
            <a:ext cx="553240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err="1">
                <a:cs typeface="Calibri"/>
              </a:rPr>
              <a:t>Continuas</a:t>
            </a:r>
          </a:p>
          <a:p>
            <a:pPr algn="l"/>
            <a:r>
              <a:rPr lang="en-US" sz="6000">
                <a:cs typeface="Calibri"/>
              </a:rPr>
              <a:t>(0,0)</a:t>
            </a:r>
            <a:endParaRPr lang="en-US"/>
          </a:p>
          <a:p>
            <a:r>
              <a:rPr lang="en-US" sz="6000">
                <a:cs typeface="Calibri"/>
              </a:rPr>
              <a:t>(0,100)</a:t>
            </a:r>
          </a:p>
          <a:p>
            <a:r>
              <a:rPr lang="en-US" sz="6000">
                <a:ea typeface="+mn-lt"/>
                <a:cs typeface="+mn-lt"/>
              </a:rPr>
              <a:t>(100,0)</a:t>
            </a:r>
          </a:p>
          <a:p>
            <a:r>
              <a:rPr lang="en-US" sz="6000">
                <a:ea typeface="+mn-lt"/>
                <a:cs typeface="+mn-lt"/>
              </a:rPr>
              <a:t>(0,-100)</a:t>
            </a:r>
          </a:p>
          <a:p>
            <a:r>
              <a:rPr lang="en-US" sz="6000">
                <a:cs typeface="Calibri"/>
              </a:rPr>
              <a:t>(-100,0)</a:t>
            </a:r>
          </a:p>
        </p:txBody>
      </p:sp>
    </p:spTree>
    <p:extLst>
      <p:ext uri="{BB962C8B-B14F-4D97-AF65-F5344CB8AC3E}">
        <p14:creationId xmlns:p14="http://schemas.microsoft.com/office/powerpoint/2010/main" val="4200137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0BEE5DE-8335-245D-75F6-28359A0D0884}"/>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0E574F94-45F1-A638-4F38-B5EEDDE7623C}"/>
              </a:ext>
            </a:extLst>
          </p:cNvPr>
          <p:cNvSpPr>
            <a:spLocks noGrp="1"/>
          </p:cNvSpPr>
          <p:nvPr>
            <p:ph type="sldNum" sz="quarter" idx="12"/>
          </p:nvPr>
        </p:nvSpPr>
        <p:spPr/>
        <p:txBody>
          <a:bodyPr/>
          <a:lstStyle/>
          <a:p>
            <a:fld id="{330EA680-D336-4FF7-8B7A-9848BB0A1C32}" type="slidenum">
              <a:rPr lang="en-US" smtClean="0"/>
              <a:t>24</a:t>
            </a:fld>
            <a:endParaRPr lang="en-US"/>
          </a:p>
        </p:txBody>
      </p:sp>
      <p:pic>
        <p:nvPicPr>
          <p:cNvPr id="6" name="Picture 6" descr="Text&#10;&#10;Description automatically generated">
            <a:extLst>
              <a:ext uri="{FF2B5EF4-FFF2-40B4-BE49-F238E27FC236}">
                <a16:creationId xmlns:a16="http://schemas.microsoft.com/office/drawing/2014/main" id="{D2152333-AD87-5466-44A0-1927EE5C9241}"/>
              </a:ext>
            </a:extLst>
          </p:cNvPr>
          <p:cNvPicPr>
            <a:picLocks noChangeAspect="1"/>
          </p:cNvPicPr>
          <p:nvPr/>
        </p:nvPicPr>
        <p:blipFill>
          <a:blip r:embed="rId2"/>
          <a:stretch>
            <a:fillRect/>
          </a:stretch>
        </p:blipFill>
        <p:spPr>
          <a:xfrm>
            <a:off x="1403231" y="400388"/>
            <a:ext cx="7214558" cy="2922960"/>
          </a:xfrm>
          <a:prstGeom prst="rect">
            <a:avLst/>
          </a:prstGeom>
        </p:spPr>
      </p:pic>
      <p:pic>
        <p:nvPicPr>
          <p:cNvPr id="7" name="Picture 7" descr="Table&#10;&#10;Description automatically generated">
            <a:extLst>
              <a:ext uri="{FF2B5EF4-FFF2-40B4-BE49-F238E27FC236}">
                <a16:creationId xmlns:a16="http://schemas.microsoft.com/office/drawing/2014/main" id="{97EFBF51-42C1-71B3-4D57-E457AAA18AD0}"/>
              </a:ext>
            </a:extLst>
          </p:cNvPr>
          <p:cNvPicPr>
            <a:picLocks noChangeAspect="1"/>
          </p:cNvPicPr>
          <p:nvPr/>
        </p:nvPicPr>
        <p:blipFill>
          <a:blip r:embed="rId3"/>
          <a:stretch>
            <a:fillRect/>
          </a:stretch>
        </p:blipFill>
        <p:spPr>
          <a:xfrm>
            <a:off x="382437" y="3819713"/>
            <a:ext cx="11427124" cy="2237820"/>
          </a:xfrm>
          <a:prstGeom prst="rect">
            <a:avLst/>
          </a:prstGeom>
        </p:spPr>
      </p:pic>
      <p:sp>
        <p:nvSpPr>
          <p:cNvPr id="8" name="TextBox 7">
            <a:extLst>
              <a:ext uri="{FF2B5EF4-FFF2-40B4-BE49-F238E27FC236}">
                <a16:creationId xmlns:a16="http://schemas.microsoft.com/office/drawing/2014/main" id="{B7BC1EFB-E2A2-E21A-E150-71662F757FAF}"/>
              </a:ext>
            </a:extLst>
          </p:cNvPr>
          <p:cNvSpPr txBox="1"/>
          <p:nvPr/>
        </p:nvSpPr>
        <p:spPr>
          <a:xfrm>
            <a:off x="2625306" y="3315419"/>
            <a:ext cx="5877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=CONCATENAR(A3," ",B3,C3,D3," ",E3,F3,G3,H3," ",I3)</a:t>
            </a:r>
          </a:p>
        </p:txBody>
      </p:sp>
    </p:spTree>
    <p:extLst>
      <p:ext uri="{BB962C8B-B14F-4D97-AF65-F5344CB8AC3E}">
        <p14:creationId xmlns:p14="http://schemas.microsoft.com/office/powerpoint/2010/main" val="325182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E206-53A2-CB58-6ED4-7B6F042C4634}"/>
              </a:ext>
            </a:extLst>
          </p:cNvPr>
          <p:cNvSpPr>
            <a:spLocks noGrp="1"/>
          </p:cNvSpPr>
          <p:nvPr>
            <p:ph type="title"/>
          </p:nvPr>
        </p:nvSpPr>
        <p:spPr/>
        <p:txBody>
          <a:bodyPr/>
          <a:lstStyle/>
          <a:p>
            <a:r>
              <a:rPr lang="en-US" err="1">
                <a:cs typeface="Calibri Light"/>
              </a:rPr>
              <a:t>Dibujar</a:t>
            </a:r>
            <a:r>
              <a:rPr lang="en-US">
                <a:cs typeface="Calibri Light"/>
              </a:rPr>
              <a:t> 10 cm 10 cm de </a:t>
            </a:r>
            <a:r>
              <a:rPr lang="en-US" err="1">
                <a:cs typeface="Calibri Light"/>
              </a:rPr>
              <a:t>tela</a:t>
            </a:r>
            <a:endParaRPr lang="en-US" err="1"/>
          </a:p>
        </p:txBody>
      </p:sp>
      <p:sp>
        <p:nvSpPr>
          <p:cNvPr id="4" name="Footer Placeholder 3">
            <a:extLst>
              <a:ext uri="{FF2B5EF4-FFF2-40B4-BE49-F238E27FC236}">
                <a16:creationId xmlns:a16="http://schemas.microsoft.com/office/drawing/2014/main" id="{D4D142F9-8324-24BE-D318-69C28CE97764}"/>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77C15EB9-BE0E-65D8-0EEE-3AF33310A94A}"/>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23" name="Picture 23" descr="A picture containing calendar&#10;&#10;Description automatically generated">
            <a:extLst>
              <a:ext uri="{FF2B5EF4-FFF2-40B4-BE49-F238E27FC236}">
                <a16:creationId xmlns:a16="http://schemas.microsoft.com/office/drawing/2014/main" id="{D8D0450F-1FB5-224E-4E8A-DF55AA09C92F}"/>
              </a:ext>
            </a:extLst>
          </p:cNvPr>
          <p:cNvPicPr>
            <a:picLocks noChangeAspect="1"/>
          </p:cNvPicPr>
          <p:nvPr/>
        </p:nvPicPr>
        <p:blipFill>
          <a:blip r:embed="rId2"/>
          <a:stretch>
            <a:fillRect/>
          </a:stretch>
        </p:blipFill>
        <p:spPr>
          <a:xfrm>
            <a:off x="569343" y="1782232"/>
            <a:ext cx="3390181" cy="4573119"/>
          </a:xfrm>
          <a:prstGeom prst="rect">
            <a:avLst/>
          </a:prstGeom>
        </p:spPr>
      </p:pic>
      <p:pic>
        <p:nvPicPr>
          <p:cNvPr id="24" name="Picture 24" descr="A picture containing diagram&#10;&#10;Description automatically generated">
            <a:extLst>
              <a:ext uri="{FF2B5EF4-FFF2-40B4-BE49-F238E27FC236}">
                <a16:creationId xmlns:a16="http://schemas.microsoft.com/office/drawing/2014/main" id="{F0EBD659-1065-E266-C019-141707F19888}"/>
              </a:ext>
            </a:extLst>
          </p:cNvPr>
          <p:cNvPicPr>
            <a:picLocks noChangeAspect="1"/>
          </p:cNvPicPr>
          <p:nvPr/>
        </p:nvPicPr>
        <p:blipFill>
          <a:blip r:embed="rId3"/>
          <a:stretch>
            <a:fillRect/>
          </a:stretch>
        </p:blipFill>
        <p:spPr>
          <a:xfrm>
            <a:off x="5342626" y="2155896"/>
            <a:ext cx="5417388" cy="3610131"/>
          </a:xfrm>
          <a:prstGeom prst="rect">
            <a:avLst/>
          </a:prstGeom>
        </p:spPr>
      </p:pic>
    </p:spTree>
    <p:extLst>
      <p:ext uri="{BB962C8B-B14F-4D97-AF65-F5344CB8AC3E}">
        <p14:creationId xmlns:p14="http://schemas.microsoft.com/office/powerpoint/2010/main" val="1792552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94FC-E921-17DA-F0A5-39C0DCFDDACA}"/>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1809BA8-6933-3B07-779F-239253DC8830}"/>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9C1FDBAA-FB02-F4C9-55B9-27B884294BD5}"/>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9" name="Picture 9" descr="A screenshot of a computer&#10;&#10;Description automatically generated">
            <a:extLst>
              <a:ext uri="{FF2B5EF4-FFF2-40B4-BE49-F238E27FC236}">
                <a16:creationId xmlns:a16="http://schemas.microsoft.com/office/drawing/2014/main" id="{7CB788D1-0EA8-84F5-A8BE-55546A2EFB79}"/>
              </a:ext>
            </a:extLst>
          </p:cNvPr>
          <p:cNvPicPr>
            <a:picLocks noGrp="1" noChangeAspect="1"/>
          </p:cNvPicPr>
          <p:nvPr>
            <p:ph idx="1"/>
          </p:nvPr>
        </p:nvPicPr>
        <p:blipFill>
          <a:blip r:embed="rId2"/>
          <a:stretch>
            <a:fillRect/>
          </a:stretch>
        </p:blipFill>
        <p:spPr>
          <a:xfrm>
            <a:off x="627621" y="217541"/>
            <a:ext cx="10924822" cy="6138745"/>
          </a:xfrm>
        </p:spPr>
      </p:pic>
    </p:spTree>
    <p:extLst>
      <p:ext uri="{BB962C8B-B14F-4D97-AF65-F5344CB8AC3E}">
        <p14:creationId xmlns:p14="http://schemas.microsoft.com/office/powerpoint/2010/main" val="1930213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DF63A7-332C-8A44-CFE1-B099572E56C1}"/>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9EDDA2D7-1218-7165-FB4F-BDE71D278F33}"/>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8" name="Title 7">
            <a:extLst>
              <a:ext uri="{FF2B5EF4-FFF2-40B4-BE49-F238E27FC236}">
                <a16:creationId xmlns:a16="http://schemas.microsoft.com/office/drawing/2014/main" id="{D269F306-ABD9-5D8B-FD13-29BEE7EA4F99}"/>
              </a:ext>
            </a:extLst>
          </p:cNvPr>
          <p:cNvSpPr>
            <a:spLocks noGrp="1"/>
          </p:cNvSpPr>
          <p:nvPr>
            <p:ph type="title"/>
          </p:nvPr>
        </p:nvSpPr>
        <p:spPr>
          <a:xfrm>
            <a:off x="838200" y="328180"/>
            <a:ext cx="10515600" cy="1325563"/>
          </a:xfrm>
        </p:spPr>
        <p:txBody>
          <a:bodyPr/>
          <a:lstStyle/>
          <a:p>
            <a:endParaRPr lang="en-US" dirty="0"/>
          </a:p>
        </p:txBody>
      </p:sp>
      <p:pic>
        <p:nvPicPr>
          <p:cNvPr id="3" name="Imagen 2">
            <a:extLst>
              <a:ext uri="{FF2B5EF4-FFF2-40B4-BE49-F238E27FC236}">
                <a16:creationId xmlns:a16="http://schemas.microsoft.com/office/drawing/2014/main" id="{1AAE503F-D519-8502-1CDB-5E213418C383}"/>
              </a:ext>
            </a:extLst>
          </p:cNvPr>
          <p:cNvPicPr>
            <a:picLocks noChangeAspect="1"/>
          </p:cNvPicPr>
          <p:nvPr/>
        </p:nvPicPr>
        <p:blipFill>
          <a:blip r:embed="rId2"/>
          <a:stretch>
            <a:fillRect/>
          </a:stretch>
        </p:blipFill>
        <p:spPr>
          <a:xfrm>
            <a:off x="3175" y="0"/>
            <a:ext cx="12185650" cy="6858000"/>
          </a:xfrm>
          <a:prstGeom prst="rect">
            <a:avLst/>
          </a:prstGeom>
        </p:spPr>
      </p:pic>
    </p:spTree>
    <p:extLst>
      <p:ext uri="{BB962C8B-B14F-4D97-AF65-F5344CB8AC3E}">
        <p14:creationId xmlns:p14="http://schemas.microsoft.com/office/powerpoint/2010/main" val="1316918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D9E4-1690-C309-6FCB-5301604B55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B5F325-6AC6-5C73-1327-D7AC80F10FCA}"/>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https://tuplasa.com.mx/productos.php</a:t>
            </a:r>
            <a:endParaRPr lang="en-US">
              <a:ea typeface="+mn-lt"/>
              <a:cs typeface="+mn-lt"/>
            </a:endParaRPr>
          </a:p>
          <a:p>
            <a:endParaRPr lang="en-US">
              <a:cs typeface="Calibri"/>
            </a:endParaRPr>
          </a:p>
          <a:p>
            <a:r>
              <a:rPr lang="en-US">
                <a:ea typeface="+mn-lt"/>
                <a:cs typeface="+mn-lt"/>
              </a:rPr>
              <a:t>https://www.norelem.mx/xs_db/DOKUMENT_DB/www/NORELEM/Kataloge/norelem_Katalog_Aluminiumprofile_ES_2017.pdf</a:t>
            </a:r>
            <a:endParaRPr lang="en-US">
              <a:cs typeface="Calibri"/>
            </a:endParaRPr>
          </a:p>
        </p:txBody>
      </p:sp>
      <p:sp>
        <p:nvSpPr>
          <p:cNvPr id="4" name="Footer Placeholder 3">
            <a:extLst>
              <a:ext uri="{FF2B5EF4-FFF2-40B4-BE49-F238E27FC236}">
                <a16:creationId xmlns:a16="http://schemas.microsoft.com/office/drawing/2014/main" id="{987910D1-758B-EB20-1512-FEAC094A28DC}"/>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07F3D605-CD4F-A5B5-CFD0-D061F9AF3EF8}"/>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415781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A9EEC25C-C6F2-BF82-B872-DFFF88DA22C9}"/>
              </a:ext>
            </a:extLst>
          </p:cNvPr>
          <p:cNvPicPr>
            <a:picLocks noGrp="1" noChangeAspect="1"/>
          </p:cNvPicPr>
          <p:nvPr>
            <p:ph idx="1"/>
          </p:nvPr>
        </p:nvPicPr>
        <p:blipFill>
          <a:blip r:embed="rId2"/>
          <a:stretch>
            <a:fillRect/>
          </a:stretch>
        </p:blipFill>
        <p:spPr>
          <a:xfrm>
            <a:off x="2320103" y="229365"/>
            <a:ext cx="6516624" cy="3633216"/>
          </a:xfrm>
        </p:spPr>
      </p:pic>
      <p:sp>
        <p:nvSpPr>
          <p:cNvPr id="4" name="Footer Placeholder 3">
            <a:extLst>
              <a:ext uri="{FF2B5EF4-FFF2-40B4-BE49-F238E27FC236}">
                <a16:creationId xmlns:a16="http://schemas.microsoft.com/office/drawing/2014/main" id="{58887D05-BDFE-FD2A-341B-DA1C3A31FF0C}"/>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9455E872-FF14-AE56-0768-A67C031AF4D9}"/>
              </a:ext>
            </a:extLst>
          </p:cNvPr>
          <p:cNvSpPr>
            <a:spLocks noGrp="1"/>
          </p:cNvSpPr>
          <p:nvPr>
            <p:ph type="sldNum" sz="quarter" idx="12"/>
          </p:nvPr>
        </p:nvSpPr>
        <p:spPr/>
        <p:txBody>
          <a:bodyPr/>
          <a:lstStyle/>
          <a:p>
            <a:fld id="{330EA680-D336-4FF7-8B7A-9848BB0A1C32}" type="slidenum">
              <a:rPr lang="en-US" smtClean="0"/>
              <a:t>29</a:t>
            </a:fld>
            <a:endParaRPr lang="en-US"/>
          </a:p>
        </p:txBody>
      </p:sp>
      <p:pic>
        <p:nvPicPr>
          <p:cNvPr id="7" name="Picture 7" descr="A picture containing diagram&#10;&#10;Description automatically generated">
            <a:extLst>
              <a:ext uri="{FF2B5EF4-FFF2-40B4-BE49-F238E27FC236}">
                <a16:creationId xmlns:a16="http://schemas.microsoft.com/office/drawing/2014/main" id="{FDD9EF05-64BC-DBD2-25B1-80436E185C2A}"/>
              </a:ext>
            </a:extLst>
          </p:cNvPr>
          <p:cNvPicPr>
            <a:picLocks noChangeAspect="1"/>
          </p:cNvPicPr>
          <p:nvPr/>
        </p:nvPicPr>
        <p:blipFill>
          <a:blip r:embed="rId3"/>
          <a:stretch>
            <a:fillRect/>
          </a:stretch>
        </p:blipFill>
        <p:spPr>
          <a:xfrm>
            <a:off x="4034287" y="4212362"/>
            <a:ext cx="3749614" cy="2142636"/>
          </a:xfrm>
          <a:prstGeom prst="rect">
            <a:avLst/>
          </a:prstGeom>
        </p:spPr>
      </p:pic>
      <p:sp>
        <p:nvSpPr>
          <p:cNvPr id="8" name="TextBox 7">
            <a:extLst>
              <a:ext uri="{FF2B5EF4-FFF2-40B4-BE49-F238E27FC236}">
                <a16:creationId xmlns:a16="http://schemas.microsoft.com/office/drawing/2014/main" id="{845CE153-C146-967C-2C08-174A55E3C2E5}"/>
              </a:ext>
            </a:extLst>
          </p:cNvPr>
          <p:cNvSpPr txBox="1"/>
          <p:nvPr/>
        </p:nvSpPr>
        <p:spPr>
          <a:xfrm>
            <a:off x="9110869" y="4721087"/>
            <a:ext cx="2451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cs typeface="Calibri"/>
              </a:rPr>
              <a:t>Objetivo</a:t>
            </a:r>
            <a:r>
              <a:rPr lang="en-US" b="1">
                <a:cs typeface="Calibri"/>
              </a:rPr>
              <a:t>: Sacar un </a:t>
            </a:r>
            <a:r>
              <a:rPr lang="en-US" b="1" err="1">
                <a:cs typeface="Calibri"/>
              </a:rPr>
              <a:t>Monofilamento</a:t>
            </a:r>
            <a:endParaRPr lang="en-US" b="1" err="1"/>
          </a:p>
        </p:txBody>
      </p:sp>
    </p:spTree>
    <p:extLst>
      <p:ext uri="{BB962C8B-B14F-4D97-AF65-F5344CB8AC3E}">
        <p14:creationId xmlns:p14="http://schemas.microsoft.com/office/powerpoint/2010/main" val="31614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04B2-5253-7035-E700-6F4B555CC922}"/>
              </a:ext>
            </a:extLst>
          </p:cNvPr>
          <p:cNvSpPr>
            <a:spLocks noGrp="1"/>
          </p:cNvSpPr>
          <p:nvPr>
            <p:ph type="title"/>
          </p:nvPr>
        </p:nvSpPr>
        <p:spPr>
          <a:xfrm>
            <a:off x="866955" y="379502"/>
            <a:ext cx="10515600" cy="1325563"/>
          </a:xfrm>
        </p:spPr>
        <p:txBody>
          <a:bodyPr/>
          <a:lstStyle/>
          <a:p>
            <a:r>
              <a:rPr lang="en-US" b="1" i="1">
                <a:cs typeface="Calibri Light"/>
              </a:rPr>
              <a:t>Lista de </a:t>
            </a:r>
            <a:r>
              <a:rPr lang="en-US" b="1" i="1" err="1">
                <a:cs typeface="Calibri Light"/>
              </a:rPr>
              <a:t>mecanismos</a:t>
            </a:r>
            <a:endParaRPr lang="en-US" b="1" i="1" err="1"/>
          </a:p>
        </p:txBody>
      </p:sp>
      <p:sp>
        <p:nvSpPr>
          <p:cNvPr id="3" name="Content Placeholder 2">
            <a:extLst>
              <a:ext uri="{FF2B5EF4-FFF2-40B4-BE49-F238E27FC236}">
                <a16:creationId xmlns:a16="http://schemas.microsoft.com/office/drawing/2014/main" id="{40E93440-41B5-B3E3-8F43-029623F2D715}"/>
              </a:ext>
            </a:extLst>
          </p:cNvPr>
          <p:cNvSpPr>
            <a:spLocks noGrp="1"/>
          </p:cNvSpPr>
          <p:nvPr>
            <p:ph idx="1"/>
          </p:nvPr>
        </p:nvSpPr>
        <p:spPr/>
        <p:txBody>
          <a:bodyPr vert="horz" lIns="91440" tIns="45720" rIns="91440" bIns="45720" rtlCol="0" anchor="t">
            <a:normAutofit fontScale="55000" lnSpcReduction="20000"/>
          </a:bodyPr>
          <a:lstStyle/>
          <a:p>
            <a:pPr algn="just"/>
            <a:r>
              <a:rPr lang="en-US" err="1">
                <a:cs typeface="Calibri"/>
              </a:rPr>
              <a:t>Transmisión</a:t>
            </a:r>
            <a:r>
              <a:rPr lang="en-US">
                <a:cs typeface="Calibri"/>
              </a:rPr>
              <a:t> lineal (</a:t>
            </a:r>
            <a:r>
              <a:rPr lang="en-US" err="1">
                <a:cs typeface="Calibri"/>
              </a:rPr>
              <a:t>poleas,palancas</a:t>
            </a:r>
            <a:r>
              <a:rPr lang="en-US">
                <a:cs typeface="Calibri"/>
              </a:rPr>
              <a:t>): </a:t>
            </a:r>
            <a:r>
              <a:rPr lang="en-US" err="1">
                <a:cs typeface="Calibri"/>
              </a:rPr>
              <a:t>Transmite</a:t>
            </a:r>
            <a:r>
              <a:rPr lang="en-US">
                <a:cs typeface="Calibri"/>
              </a:rPr>
              <a:t> </a:t>
            </a:r>
            <a:r>
              <a:rPr lang="en-US" err="1">
                <a:cs typeface="Calibri"/>
              </a:rPr>
              <a:t>el</a:t>
            </a:r>
            <a:r>
              <a:rPr lang="en-US">
                <a:cs typeface="Calibri"/>
              </a:rPr>
              <a:t> </a:t>
            </a:r>
            <a:r>
              <a:rPr lang="en-US" err="1">
                <a:cs typeface="Calibri"/>
              </a:rPr>
              <a:t>movimiento</a:t>
            </a:r>
            <a:r>
              <a:rPr lang="en-US">
                <a:cs typeface="Calibri"/>
              </a:rPr>
              <a:t>, </a:t>
            </a:r>
            <a:r>
              <a:rPr lang="en-US" err="1">
                <a:cs typeface="Calibri"/>
              </a:rPr>
              <a:t>fuerza</a:t>
            </a:r>
            <a:r>
              <a:rPr lang="en-US">
                <a:cs typeface="Calibri"/>
              </a:rPr>
              <a:t> y </a:t>
            </a:r>
            <a:r>
              <a:rPr lang="en-US" err="1">
                <a:cs typeface="Calibri"/>
              </a:rPr>
              <a:t>potencia</a:t>
            </a:r>
            <a:r>
              <a:rPr lang="en-US">
                <a:cs typeface="Calibri"/>
              </a:rPr>
              <a:t> </a:t>
            </a:r>
            <a:r>
              <a:rPr lang="en-US" err="1">
                <a:cs typeface="Calibri"/>
              </a:rPr>
              <a:t>por</a:t>
            </a:r>
            <a:r>
              <a:rPr lang="en-US">
                <a:cs typeface="Calibri"/>
              </a:rPr>
              <a:t> un motor de </a:t>
            </a:r>
            <a:r>
              <a:rPr lang="en-US" err="1">
                <a:cs typeface="Calibri"/>
              </a:rPr>
              <a:t>manera</a:t>
            </a:r>
            <a:r>
              <a:rPr lang="en-US">
                <a:cs typeface="Calibri"/>
              </a:rPr>
              <a:t> lineal a </a:t>
            </a:r>
            <a:r>
              <a:rPr lang="en-US" err="1">
                <a:cs typeface="Calibri"/>
              </a:rPr>
              <a:t>otro</a:t>
            </a:r>
            <a:r>
              <a:rPr lang="en-US">
                <a:cs typeface="Calibri"/>
              </a:rPr>
              <a:t> punto</a:t>
            </a:r>
            <a:endParaRPr lang="en-US"/>
          </a:p>
          <a:p>
            <a:pPr algn="just"/>
            <a:r>
              <a:rPr lang="en-US" err="1">
                <a:cs typeface="Calibri"/>
              </a:rPr>
              <a:t>Mecanismos</a:t>
            </a:r>
            <a:r>
              <a:rPr lang="en-US">
                <a:cs typeface="Calibri"/>
              </a:rPr>
              <a:t> de </a:t>
            </a:r>
            <a:r>
              <a:rPr lang="en-US" err="1">
                <a:cs typeface="Calibri"/>
              </a:rPr>
              <a:t>transmisión</a:t>
            </a:r>
            <a:r>
              <a:rPr lang="en-US">
                <a:cs typeface="Calibri"/>
              </a:rPr>
              <a:t> circular: </a:t>
            </a:r>
            <a:r>
              <a:rPr lang="en-US" err="1">
                <a:cs typeface="Calibri"/>
              </a:rPr>
              <a:t>en</a:t>
            </a:r>
            <a:r>
              <a:rPr lang="en-US">
                <a:cs typeface="Calibri"/>
              </a:rPr>
              <a:t> </a:t>
            </a:r>
            <a:r>
              <a:rPr lang="en-US" err="1">
                <a:cs typeface="Calibri"/>
              </a:rPr>
              <a:t>este</a:t>
            </a:r>
            <a:r>
              <a:rPr lang="en-US">
                <a:cs typeface="Calibri"/>
              </a:rPr>
              <a:t> </a:t>
            </a:r>
            <a:r>
              <a:rPr lang="en-US" err="1">
                <a:cs typeface="Calibri"/>
              </a:rPr>
              <a:t>caso</a:t>
            </a:r>
            <a:r>
              <a:rPr lang="en-US">
                <a:cs typeface="Calibri"/>
              </a:rPr>
              <a:t>, </a:t>
            </a:r>
            <a:r>
              <a:rPr lang="en-US" err="1">
                <a:cs typeface="Calibri"/>
              </a:rPr>
              <a:t>el</a:t>
            </a:r>
            <a:r>
              <a:rPr lang="en-US">
                <a:cs typeface="Calibri"/>
              </a:rPr>
              <a:t> </a:t>
            </a:r>
            <a:r>
              <a:rPr lang="en-US" err="1">
                <a:cs typeface="Calibri"/>
              </a:rPr>
              <a:t>elemento</a:t>
            </a:r>
            <a:r>
              <a:rPr lang="en-US">
                <a:cs typeface="Calibri"/>
              </a:rPr>
              <a:t> de entrada y </a:t>
            </a:r>
            <a:r>
              <a:rPr lang="en-US" err="1">
                <a:cs typeface="Calibri"/>
              </a:rPr>
              <a:t>el</a:t>
            </a:r>
            <a:r>
              <a:rPr lang="en-US">
                <a:cs typeface="Calibri"/>
              </a:rPr>
              <a:t> </a:t>
            </a:r>
            <a:r>
              <a:rPr lang="en-US" err="1">
                <a:cs typeface="Calibri"/>
              </a:rPr>
              <a:t>elemento</a:t>
            </a:r>
            <a:r>
              <a:rPr lang="en-US">
                <a:cs typeface="Calibri"/>
              </a:rPr>
              <a:t> de </a:t>
            </a:r>
            <a:r>
              <a:rPr lang="en-US" err="1">
                <a:cs typeface="Calibri"/>
              </a:rPr>
              <a:t>salida</a:t>
            </a:r>
            <a:r>
              <a:rPr lang="en-US">
                <a:cs typeface="Calibri"/>
              </a:rPr>
              <a:t> </a:t>
            </a:r>
            <a:r>
              <a:rPr lang="en-US" err="1">
                <a:cs typeface="Calibri"/>
              </a:rPr>
              <a:t>tienen</a:t>
            </a:r>
            <a:r>
              <a:rPr lang="en-US">
                <a:cs typeface="Calibri"/>
              </a:rPr>
              <a:t> </a:t>
            </a:r>
            <a:r>
              <a:rPr lang="en-US" err="1">
                <a:cs typeface="Calibri"/>
              </a:rPr>
              <a:t>movimiento</a:t>
            </a:r>
            <a:r>
              <a:rPr lang="en-US">
                <a:cs typeface="Calibri"/>
              </a:rPr>
              <a:t> circular. </a:t>
            </a:r>
            <a:r>
              <a:rPr lang="en-US" err="1">
                <a:cs typeface="Calibri"/>
              </a:rPr>
              <a:t>Ejemplo</a:t>
            </a:r>
            <a:r>
              <a:rPr lang="en-US">
                <a:cs typeface="Calibri"/>
              </a:rPr>
              <a:t>: Los </a:t>
            </a:r>
            <a:r>
              <a:rPr lang="en-US" err="1">
                <a:cs typeface="Calibri"/>
              </a:rPr>
              <a:t>sistemas</a:t>
            </a:r>
            <a:r>
              <a:rPr lang="en-US">
                <a:cs typeface="Calibri"/>
              </a:rPr>
              <a:t> de </a:t>
            </a:r>
            <a:r>
              <a:rPr lang="en-US" err="1">
                <a:cs typeface="Calibri"/>
              </a:rPr>
              <a:t>engranajes</a:t>
            </a:r>
            <a:r>
              <a:rPr lang="en-US">
                <a:cs typeface="Calibri"/>
              </a:rPr>
              <a:t>.</a:t>
            </a:r>
            <a:endParaRPr lang="en-US">
              <a:ea typeface="Calibri"/>
              <a:cs typeface="Calibri"/>
            </a:endParaRPr>
          </a:p>
          <a:p>
            <a:pPr algn="just"/>
            <a:r>
              <a:rPr lang="en-US" err="1">
                <a:cs typeface="Calibri"/>
              </a:rPr>
              <a:t>Mecanismos</a:t>
            </a:r>
            <a:r>
              <a:rPr lang="en-US">
                <a:cs typeface="Calibri"/>
              </a:rPr>
              <a:t> de </a:t>
            </a:r>
            <a:r>
              <a:rPr lang="en-US" err="1">
                <a:cs typeface="Calibri"/>
              </a:rPr>
              <a:t>transmisión</a:t>
            </a:r>
            <a:r>
              <a:rPr lang="en-US">
                <a:cs typeface="Calibri"/>
              </a:rPr>
              <a:t> lineal: </a:t>
            </a:r>
            <a:r>
              <a:rPr lang="en-US" err="1">
                <a:cs typeface="Calibri"/>
              </a:rPr>
              <a:t>en</a:t>
            </a:r>
            <a:r>
              <a:rPr lang="en-US">
                <a:cs typeface="Calibri"/>
              </a:rPr>
              <a:t> </a:t>
            </a:r>
            <a:r>
              <a:rPr lang="en-US" err="1">
                <a:cs typeface="Calibri"/>
              </a:rPr>
              <a:t>este</a:t>
            </a:r>
            <a:r>
              <a:rPr lang="en-US">
                <a:cs typeface="Calibri"/>
              </a:rPr>
              <a:t> </a:t>
            </a:r>
            <a:r>
              <a:rPr lang="en-US" err="1">
                <a:cs typeface="Calibri"/>
              </a:rPr>
              <a:t>caso</a:t>
            </a:r>
            <a:r>
              <a:rPr lang="en-US">
                <a:cs typeface="Calibri"/>
              </a:rPr>
              <a:t>, </a:t>
            </a:r>
            <a:r>
              <a:rPr lang="en-US" err="1">
                <a:cs typeface="Calibri"/>
              </a:rPr>
              <a:t>el</a:t>
            </a:r>
            <a:r>
              <a:rPr lang="en-US">
                <a:cs typeface="Calibri"/>
              </a:rPr>
              <a:t> </a:t>
            </a:r>
            <a:r>
              <a:rPr lang="en-US" err="1">
                <a:cs typeface="Calibri"/>
              </a:rPr>
              <a:t>elemento</a:t>
            </a:r>
            <a:r>
              <a:rPr lang="en-US">
                <a:cs typeface="Calibri"/>
              </a:rPr>
              <a:t> de entrada y </a:t>
            </a:r>
            <a:r>
              <a:rPr lang="en-US" err="1">
                <a:cs typeface="Calibri"/>
              </a:rPr>
              <a:t>el</a:t>
            </a:r>
            <a:r>
              <a:rPr lang="en-US">
                <a:cs typeface="Calibri"/>
              </a:rPr>
              <a:t> </a:t>
            </a:r>
            <a:r>
              <a:rPr lang="en-US" err="1">
                <a:cs typeface="Calibri"/>
              </a:rPr>
              <a:t>elemento</a:t>
            </a:r>
            <a:r>
              <a:rPr lang="en-US">
                <a:cs typeface="Calibri"/>
              </a:rPr>
              <a:t> de </a:t>
            </a:r>
            <a:r>
              <a:rPr lang="en-US" err="1">
                <a:cs typeface="Calibri"/>
              </a:rPr>
              <a:t>salida</a:t>
            </a:r>
            <a:r>
              <a:rPr lang="en-US">
                <a:cs typeface="Calibri"/>
              </a:rPr>
              <a:t> </a:t>
            </a:r>
            <a:r>
              <a:rPr lang="en-US" err="1">
                <a:cs typeface="Calibri"/>
              </a:rPr>
              <a:t>tienen</a:t>
            </a:r>
            <a:r>
              <a:rPr lang="en-US">
                <a:cs typeface="Calibri"/>
              </a:rPr>
              <a:t> </a:t>
            </a:r>
            <a:r>
              <a:rPr lang="en-US" err="1">
                <a:cs typeface="Calibri"/>
              </a:rPr>
              <a:t>movimiento</a:t>
            </a:r>
            <a:r>
              <a:rPr lang="en-US">
                <a:cs typeface="Calibri"/>
              </a:rPr>
              <a:t> lineal. </a:t>
            </a:r>
            <a:r>
              <a:rPr lang="en-US" err="1">
                <a:cs typeface="Calibri"/>
              </a:rPr>
              <a:t>Ejemplo</a:t>
            </a:r>
            <a:r>
              <a:rPr lang="en-US">
                <a:cs typeface="Calibri"/>
              </a:rPr>
              <a:t>: La </a:t>
            </a:r>
            <a:r>
              <a:rPr lang="en-US" err="1">
                <a:cs typeface="Calibri"/>
              </a:rPr>
              <a:t>palanca</a:t>
            </a:r>
            <a:r>
              <a:rPr lang="en-US">
                <a:cs typeface="Calibri"/>
              </a:rPr>
              <a:t>.</a:t>
            </a:r>
            <a:endParaRPr lang="en-US">
              <a:ea typeface="Calibri"/>
              <a:cs typeface="Calibri"/>
            </a:endParaRPr>
          </a:p>
          <a:p>
            <a:pPr algn="just"/>
            <a:r>
              <a:rPr lang="en-US">
                <a:ea typeface="Calibri"/>
                <a:cs typeface="Calibri"/>
              </a:rPr>
              <a:t>Sistema de </a:t>
            </a:r>
            <a:r>
              <a:rPr lang="en-US" err="1">
                <a:ea typeface="Calibri"/>
                <a:cs typeface="Calibri"/>
              </a:rPr>
              <a:t>deposito</a:t>
            </a:r>
            <a:r>
              <a:rPr lang="en-US">
                <a:ea typeface="Calibri"/>
                <a:cs typeface="Calibri"/>
              </a:rPr>
              <a:t> </a:t>
            </a:r>
            <a:r>
              <a:rPr lang="en-US" err="1">
                <a:ea typeface="Calibri"/>
                <a:cs typeface="Calibri"/>
              </a:rPr>
              <a:t>unitario:</a:t>
            </a:r>
            <a:r>
              <a:rPr lang="en-US" err="1">
                <a:ea typeface="+mn-lt"/>
                <a:cs typeface="+mn-lt"/>
              </a:rPr>
              <a:t>está</a:t>
            </a:r>
            <a:r>
              <a:rPr lang="en-US">
                <a:ea typeface="+mn-lt"/>
                <a:cs typeface="+mn-lt"/>
              </a:rPr>
              <a:t> </a:t>
            </a:r>
            <a:r>
              <a:rPr lang="en-US" err="1">
                <a:ea typeface="+mn-lt"/>
                <a:cs typeface="+mn-lt"/>
              </a:rPr>
              <a:t>fabricado</a:t>
            </a:r>
            <a:r>
              <a:rPr lang="en-US">
                <a:ea typeface="+mn-lt"/>
                <a:cs typeface="+mn-lt"/>
              </a:rPr>
              <a:t> de </a:t>
            </a:r>
            <a:r>
              <a:rPr lang="en-US" err="1">
                <a:ea typeface="+mn-lt"/>
                <a:cs typeface="+mn-lt"/>
              </a:rPr>
              <a:t>tal</a:t>
            </a:r>
            <a:r>
              <a:rPr lang="en-US">
                <a:ea typeface="+mn-lt"/>
                <a:cs typeface="+mn-lt"/>
              </a:rPr>
              <a:t> </a:t>
            </a:r>
            <a:r>
              <a:rPr lang="en-US" err="1">
                <a:ea typeface="+mn-lt"/>
                <a:cs typeface="+mn-lt"/>
              </a:rPr>
              <a:t>manera</a:t>
            </a:r>
            <a:r>
              <a:rPr lang="en-US">
                <a:ea typeface="+mn-lt"/>
                <a:cs typeface="+mn-lt"/>
              </a:rPr>
              <a:t> que </a:t>
            </a:r>
            <a:r>
              <a:rPr lang="en-US" err="1">
                <a:ea typeface="+mn-lt"/>
                <a:cs typeface="+mn-lt"/>
              </a:rPr>
              <a:t>todos</a:t>
            </a:r>
            <a:r>
              <a:rPr lang="en-US">
                <a:ea typeface="+mn-lt"/>
                <a:cs typeface="+mn-lt"/>
              </a:rPr>
              <a:t> </a:t>
            </a:r>
            <a:r>
              <a:rPr lang="en-US" err="1">
                <a:ea typeface="+mn-lt"/>
                <a:cs typeface="+mn-lt"/>
              </a:rPr>
              <a:t>los</a:t>
            </a:r>
            <a:r>
              <a:rPr lang="en-US">
                <a:ea typeface="+mn-lt"/>
                <a:cs typeface="+mn-lt"/>
              </a:rPr>
              <a:t> </a:t>
            </a:r>
            <a:r>
              <a:rPr lang="en-US" err="1">
                <a:ea typeface="+mn-lt"/>
                <a:cs typeface="+mn-lt"/>
              </a:rPr>
              <a:t>elementos</a:t>
            </a:r>
            <a:r>
              <a:rPr lang="en-US">
                <a:ea typeface="+mn-lt"/>
                <a:cs typeface="+mn-lt"/>
              </a:rPr>
              <a:t> que lo </a:t>
            </a:r>
            <a:r>
              <a:rPr lang="en-US" err="1">
                <a:ea typeface="+mn-lt"/>
                <a:cs typeface="+mn-lt"/>
              </a:rPr>
              <a:t>componen</a:t>
            </a:r>
            <a:r>
              <a:rPr lang="en-US">
                <a:ea typeface="+mn-lt"/>
                <a:cs typeface="+mn-lt"/>
              </a:rPr>
              <a:t>, </a:t>
            </a:r>
            <a:r>
              <a:rPr lang="en-US" err="1">
                <a:ea typeface="+mn-lt"/>
                <a:cs typeface="+mn-lt"/>
              </a:rPr>
              <a:t>estan</a:t>
            </a:r>
            <a:r>
              <a:rPr lang="en-US">
                <a:ea typeface="+mn-lt"/>
                <a:cs typeface="+mn-lt"/>
              </a:rPr>
              <a:t> </a:t>
            </a:r>
            <a:r>
              <a:rPr lang="en-US" err="1">
                <a:ea typeface="+mn-lt"/>
                <a:cs typeface="+mn-lt"/>
              </a:rPr>
              <a:t>posicionados</a:t>
            </a:r>
            <a:r>
              <a:rPr lang="en-US">
                <a:ea typeface="+mn-lt"/>
                <a:cs typeface="+mn-lt"/>
              </a:rPr>
              <a:t> </a:t>
            </a:r>
            <a:r>
              <a:rPr lang="en-US" err="1">
                <a:ea typeface="+mn-lt"/>
                <a:cs typeface="+mn-lt"/>
              </a:rPr>
              <a:t>en</a:t>
            </a:r>
            <a:r>
              <a:rPr lang="en-US">
                <a:ea typeface="+mn-lt"/>
                <a:cs typeface="+mn-lt"/>
              </a:rPr>
              <a:t> </a:t>
            </a:r>
            <a:r>
              <a:rPr lang="en-US" err="1">
                <a:ea typeface="+mn-lt"/>
                <a:cs typeface="+mn-lt"/>
              </a:rPr>
              <a:t>una</a:t>
            </a:r>
            <a:r>
              <a:rPr lang="en-US">
                <a:ea typeface="+mn-lt"/>
                <a:cs typeface="+mn-lt"/>
              </a:rPr>
              <a:t> sola </a:t>
            </a:r>
            <a:r>
              <a:rPr lang="en-US" err="1">
                <a:ea typeface="+mn-lt"/>
                <a:cs typeface="+mn-lt"/>
              </a:rPr>
              <a:t>unidad</a:t>
            </a:r>
            <a:endParaRPr lang="en-US">
              <a:ea typeface="+mn-lt"/>
              <a:cs typeface="+mn-lt"/>
            </a:endParaRPr>
          </a:p>
          <a:p>
            <a:pPr algn="just"/>
            <a:r>
              <a:rPr lang="en-US">
                <a:ea typeface="Calibri"/>
                <a:cs typeface="Calibri"/>
              </a:rPr>
              <a:t>El </a:t>
            </a:r>
            <a:r>
              <a:rPr lang="en-US" err="1">
                <a:ea typeface="Calibri"/>
                <a:cs typeface="Calibri"/>
              </a:rPr>
              <a:t>sistema</a:t>
            </a:r>
            <a:r>
              <a:rPr lang="en-US">
                <a:ea typeface="Calibri"/>
                <a:cs typeface="Calibri"/>
              </a:rPr>
              <a:t> </a:t>
            </a:r>
            <a:r>
              <a:rPr lang="en-US" err="1">
                <a:ea typeface="Calibri"/>
                <a:cs typeface="Calibri"/>
              </a:rPr>
              <a:t>biela-manivela</a:t>
            </a:r>
            <a:r>
              <a:rPr lang="en-US">
                <a:ea typeface="Calibri"/>
                <a:cs typeface="Calibri"/>
              </a:rPr>
              <a:t> es un </a:t>
            </a:r>
            <a:r>
              <a:rPr lang="en-US" err="1">
                <a:ea typeface="Calibri"/>
                <a:cs typeface="Calibri"/>
              </a:rPr>
              <a:t>mecanismo</a:t>
            </a:r>
            <a:r>
              <a:rPr lang="en-US">
                <a:ea typeface="Calibri"/>
                <a:cs typeface="Calibri"/>
              </a:rPr>
              <a:t> </a:t>
            </a:r>
            <a:r>
              <a:rPr lang="en-US" err="1">
                <a:ea typeface="Calibri"/>
                <a:cs typeface="Calibri"/>
              </a:rPr>
              <a:t>articulado</a:t>
            </a:r>
            <a:r>
              <a:rPr lang="en-US">
                <a:ea typeface="Calibri"/>
                <a:cs typeface="Calibri"/>
              </a:rPr>
              <a:t> </a:t>
            </a:r>
            <a:r>
              <a:rPr lang="en-US" err="1">
                <a:ea typeface="Calibri"/>
                <a:cs typeface="Calibri"/>
              </a:rPr>
              <a:t>plano</a:t>
            </a:r>
            <a:r>
              <a:rPr lang="en-US">
                <a:ea typeface="Calibri"/>
                <a:cs typeface="Calibri"/>
              </a:rPr>
              <a:t> </a:t>
            </a:r>
            <a:r>
              <a:rPr lang="en-US" err="1">
                <a:ea typeface="Calibri"/>
                <a:cs typeface="Calibri"/>
              </a:rPr>
              <a:t>constituido</a:t>
            </a:r>
            <a:r>
              <a:rPr lang="en-US">
                <a:ea typeface="Calibri"/>
                <a:cs typeface="Calibri"/>
              </a:rPr>
              <a:t> </a:t>
            </a:r>
            <a:r>
              <a:rPr lang="en-US" err="1">
                <a:ea typeface="Calibri"/>
                <a:cs typeface="Calibri"/>
              </a:rPr>
              <a:t>por</a:t>
            </a:r>
            <a:r>
              <a:rPr lang="en-US">
                <a:ea typeface="Calibri"/>
                <a:cs typeface="Calibri"/>
              </a:rPr>
              <a:t> cuatro </a:t>
            </a:r>
            <a:r>
              <a:rPr lang="en-US" err="1">
                <a:ea typeface="Calibri"/>
                <a:cs typeface="Calibri"/>
              </a:rPr>
              <a:t>elementos</a:t>
            </a:r>
            <a:r>
              <a:rPr lang="en-US">
                <a:ea typeface="Calibri"/>
                <a:cs typeface="Calibri"/>
              </a:rPr>
              <a:t>: </a:t>
            </a:r>
            <a:r>
              <a:rPr lang="en-US" err="1">
                <a:ea typeface="Calibri"/>
                <a:cs typeface="Calibri"/>
              </a:rPr>
              <a:t>soporte</a:t>
            </a:r>
            <a:r>
              <a:rPr lang="en-US">
                <a:ea typeface="Calibri"/>
                <a:cs typeface="Calibri"/>
              </a:rPr>
              <a:t>, </a:t>
            </a:r>
            <a:r>
              <a:rPr lang="en-US" err="1">
                <a:ea typeface="Calibri"/>
                <a:cs typeface="Calibri"/>
              </a:rPr>
              <a:t>manivela</a:t>
            </a:r>
            <a:r>
              <a:rPr lang="en-US">
                <a:ea typeface="Calibri"/>
                <a:cs typeface="Calibri"/>
              </a:rPr>
              <a:t>, </a:t>
            </a:r>
            <a:r>
              <a:rPr lang="en-US" err="1">
                <a:ea typeface="Calibri"/>
                <a:cs typeface="Calibri"/>
              </a:rPr>
              <a:t>biela</a:t>
            </a:r>
            <a:r>
              <a:rPr lang="en-US">
                <a:ea typeface="Calibri"/>
                <a:cs typeface="Calibri"/>
              </a:rPr>
              <a:t> y </a:t>
            </a:r>
            <a:r>
              <a:rPr lang="en-US" err="1">
                <a:ea typeface="Calibri"/>
                <a:cs typeface="Calibri"/>
              </a:rPr>
              <a:t>pistón</a:t>
            </a:r>
            <a:r>
              <a:rPr lang="en-US">
                <a:ea typeface="Calibri"/>
                <a:cs typeface="Calibri"/>
              </a:rPr>
              <a:t>. El </a:t>
            </a:r>
            <a:r>
              <a:rPr lang="en-US" err="1">
                <a:ea typeface="Calibri"/>
                <a:cs typeface="Calibri"/>
              </a:rPr>
              <a:t>objetivo</a:t>
            </a:r>
            <a:r>
              <a:rPr lang="en-US">
                <a:ea typeface="Calibri"/>
                <a:cs typeface="Calibri"/>
              </a:rPr>
              <a:t> de </a:t>
            </a:r>
            <a:r>
              <a:rPr lang="en-US" err="1">
                <a:ea typeface="Calibri"/>
                <a:cs typeface="Calibri"/>
              </a:rPr>
              <a:t>este</a:t>
            </a:r>
            <a:r>
              <a:rPr lang="en-US">
                <a:ea typeface="Calibri"/>
                <a:cs typeface="Calibri"/>
              </a:rPr>
              <a:t> </a:t>
            </a:r>
            <a:r>
              <a:rPr lang="en-US" err="1">
                <a:ea typeface="Calibri"/>
                <a:cs typeface="Calibri"/>
              </a:rPr>
              <a:t>mecanismo</a:t>
            </a:r>
            <a:r>
              <a:rPr lang="en-US">
                <a:ea typeface="Calibri"/>
                <a:cs typeface="Calibri"/>
              </a:rPr>
              <a:t> es </a:t>
            </a:r>
            <a:r>
              <a:rPr lang="en-US" err="1">
                <a:ea typeface="Calibri"/>
                <a:cs typeface="Calibri"/>
              </a:rPr>
              <a:t>transformar</a:t>
            </a:r>
            <a:r>
              <a:rPr lang="en-US">
                <a:ea typeface="Calibri"/>
                <a:cs typeface="Calibri"/>
              </a:rPr>
              <a:t> un </a:t>
            </a:r>
            <a:r>
              <a:rPr lang="en-US" err="1">
                <a:ea typeface="Calibri"/>
                <a:cs typeface="Calibri"/>
              </a:rPr>
              <a:t>movimiento</a:t>
            </a:r>
            <a:r>
              <a:rPr lang="en-US">
                <a:ea typeface="Calibri"/>
                <a:cs typeface="Calibri"/>
              </a:rPr>
              <a:t> </a:t>
            </a:r>
            <a:r>
              <a:rPr lang="en-US" err="1">
                <a:ea typeface="Calibri"/>
                <a:cs typeface="Calibri"/>
              </a:rPr>
              <a:t>rectilíneo</a:t>
            </a:r>
            <a:r>
              <a:rPr lang="en-US">
                <a:ea typeface="Calibri"/>
                <a:cs typeface="Calibri"/>
              </a:rPr>
              <a:t> </a:t>
            </a:r>
            <a:r>
              <a:rPr lang="en-US" err="1">
                <a:ea typeface="Calibri"/>
                <a:cs typeface="Calibri"/>
              </a:rPr>
              <a:t>en</a:t>
            </a:r>
            <a:r>
              <a:rPr lang="en-US">
                <a:ea typeface="Calibri"/>
                <a:cs typeface="Calibri"/>
              </a:rPr>
              <a:t> </a:t>
            </a:r>
            <a:r>
              <a:rPr lang="en-US" err="1">
                <a:ea typeface="Calibri"/>
                <a:cs typeface="Calibri"/>
              </a:rPr>
              <a:t>otro</a:t>
            </a:r>
            <a:r>
              <a:rPr lang="en-US">
                <a:ea typeface="Calibri"/>
                <a:cs typeface="Calibri"/>
              </a:rPr>
              <a:t> circular </a:t>
            </a:r>
            <a:r>
              <a:rPr lang="en-US" err="1">
                <a:ea typeface="Calibri"/>
                <a:cs typeface="Calibri"/>
              </a:rPr>
              <a:t>oviceversa</a:t>
            </a:r>
            <a:r>
              <a:rPr lang="en-US">
                <a:ea typeface="Calibri"/>
                <a:cs typeface="Calibri"/>
              </a:rPr>
              <a:t>.</a:t>
            </a:r>
          </a:p>
          <a:p>
            <a:pPr algn="just"/>
            <a:r>
              <a:rPr lang="en-US" err="1">
                <a:ea typeface="+mn-lt"/>
                <a:cs typeface="+mn-lt"/>
              </a:rPr>
              <a:t>Mecanismos</a:t>
            </a:r>
            <a:r>
              <a:rPr lang="en-US">
                <a:ea typeface="+mn-lt"/>
                <a:cs typeface="+mn-lt"/>
              </a:rPr>
              <a:t> de </a:t>
            </a:r>
            <a:r>
              <a:rPr lang="en-US" err="1">
                <a:ea typeface="+mn-lt"/>
                <a:cs typeface="+mn-lt"/>
              </a:rPr>
              <a:t>transmisión</a:t>
            </a:r>
            <a:r>
              <a:rPr lang="en-US">
                <a:ea typeface="+mn-lt"/>
                <a:cs typeface="+mn-lt"/>
              </a:rPr>
              <a:t> circular: Son </a:t>
            </a:r>
            <a:r>
              <a:rPr lang="en-US" err="1">
                <a:ea typeface="+mn-lt"/>
                <a:cs typeface="+mn-lt"/>
              </a:rPr>
              <a:t>los</a:t>
            </a:r>
            <a:r>
              <a:rPr lang="en-US">
                <a:ea typeface="+mn-lt"/>
                <a:cs typeface="+mn-lt"/>
              </a:rPr>
              <a:t> que </a:t>
            </a:r>
            <a:r>
              <a:rPr lang="en-US" err="1">
                <a:ea typeface="+mn-lt"/>
                <a:cs typeface="+mn-lt"/>
              </a:rPr>
              <a:t>llevan</a:t>
            </a:r>
            <a:r>
              <a:rPr lang="en-US">
                <a:ea typeface="+mn-lt"/>
                <a:cs typeface="+mn-lt"/>
              </a:rPr>
              <a:t> a </a:t>
            </a:r>
            <a:r>
              <a:rPr lang="en-US" err="1">
                <a:ea typeface="+mn-lt"/>
                <a:cs typeface="+mn-lt"/>
              </a:rPr>
              <a:t>cabo</a:t>
            </a:r>
            <a:r>
              <a:rPr lang="en-US">
                <a:ea typeface="+mn-lt"/>
                <a:cs typeface="+mn-lt"/>
              </a:rPr>
              <a:t> </a:t>
            </a:r>
            <a:r>
              <a:rPr lang="en-US" err="1">
                <a:ea typeface="+mn-lt"/>
                <a:cs typeface="+mn-lt"/>
              </a:rPr>
              <a:t>el</a:t>
            </a:r>
            <a:r>
              <a:rPr lang="en-US">
                <a:ea typeface="+mn-lt"/>
                <a:cs typeface="+mn-lt"/>
              </a:rPr>
              <a:t> </a:t>
            </a:r>
            <a:r>
              <a:rPr lang="en-US" err="1">
                <a:ea typeface="+mn-lt"/>
                <a:cs typeface="+mn-lt"/>
              </a:rPr>
              <a:t>movimiento</a:t>
            </a:r>
            <a:r>
              <a:rPr lang="en-US">
                <a:ea typeface="+mn-lt"/>
                <a:cs typeface="+mn-lt"/>
              </a:rPr>
              <a:t> </a:t>
            </a:r>
            <a:r>
              <a:rPr lang="en-US" err="1">
                <a:ea typeface="+mn-lt"/>
                <a:cs typeface="+mn-lt"/>
              </a:rPr>
              <a:t>por</a:t>
            </a:r>
            <a:r>
              <a:rPr lang="en-US">
                <a:ea typeface="+mn-lt"/>
                <a:cs typeface="+mn-lt"/>
              </a:rPr>
              <a:t> medio de un </a:t>
            </a:r>
            <a:r>
              <a:rPr lang="en-US" err="1">
                <a:ea typeface="+mn-lt"/>
                <a:cs typeface="+mn-lt"/>
              </a:rPr>
              <a:t>sistema</a:t>
            </a:r>
            <a:r>
              <a:rPr lang="en-US">
                <a:ea typeface="+mn-lt"/>
                <a:cs typeface="+mn-lt"/>
              </a:rPr>
              <a:t> </a:t>
            </a:r>
            <a:r>
              <a:rPr lang="en-US" err="1">
                <a:ea typeface="+mn-lt"/>
                <a:cs typeface="+mn-lt"/>
              </a:rPr>
              <a:t>dpoleas</a:t>
            </a:r>
            <a:r>
              <a:rPr lang="en-US">
                <a:ea typeface="+mn-lt"/>
                <a:cs typeface="+mn-lt"/>
              </a:rPr>
              <a:t> con correa, </a:t>
            </a:r>
            <a:r>
              <a:rPr lang="en-US" err="1">
                <a:ea typeface="+mn-lt"/>
                <a:cs typeface="+mn-lt"/>
              </a:rPr>
              <a:t>por</a:t>
            </a:r>
            <a:r>
              <a:rPr lang="en-US">
                <a:ea typeface="+mn-lt"/>
                <a:cs typeface="+mn-lt"/>
              </a:rPr>
              <a:t> </a:t>
            </a:r>
            <a:r>
              <a:rPr lang="en-US" err="1">
                <a:ea typeface="+mn-lt"/>
                <a:cs typeface="+mn-lt"/>
              </a:rPr>
              <a:t>ruedas</a:t>
            </a:r>
            <a:r>
              <a:rPr lang="en-US">
                <a:ea typeface="+mn-lt"/>
                <a:cs typeface="+mn-lt"/>
              </a:rPr>
              <a:t> de </a:t>
            </a:r>
            <a:r>
              <a:rPr lang="en-US" err="1">
                <a:ea typeface="+mn-lt"/>
                <a:cs typeface="+mn-lt"/>
              </a:rPr>
              <a:t>fricción</a:t>
            </a:r>
            <a:r>
              <a:rPr lang="en-US">
                <a:ea typeface="+mn-lt"/>
                <a:cs typeface="+mn-lt"/>
              </a:rPr>
              <a:t>,  un </a:t>
            </a:r>
            <a:r>
              <a:rPr lang="en-US" err="1">
                <a:ea typeface="+mn-lt"/>
                <a:cs typeface="+mn-lt"/>
              </a:rPr>
              <a:t>tren</a:t>
            </a:r>
            <a:r>
              <a:rPr lang="en-US">
                <a:ea typeface="+mn-lt"/>
                <a:cs typeface="+mn-lt"/>
              </a:rPr>
              <a:t> de </a:t>
            </a:r>
            <a:r>
              <a:rPr lang="en-US" err="1">
                <a:ea typeface="+mn-lt"/>
                <a:cs typeface="+mn-lt"/>
              </a:rPr>
              <a:t>poleas</a:t>
            </a:r>
            <a:r>
              <a:rPr lang="en-US">
                <a:ea typeface="+mn-lt"/>
                <a:cs typeface="+mn-lt"/>
              </a:rPr>
              <a:t>, de un tornillo, con </a:t>
            </a:r>
            <a:r>
              <a:rPr lang="en-US" err="1">
                <a:ea typeface="+mn-lt"/>
                <a:cs typeface="+mn-lt"/>
              </a:rPr>
              <a:t>engranes</a:t>
            </a:r>
            <a:r>
              <a:rPr lang="en-US">
                <a:ea typeface="+mn-lt"/>
                <a:cs typeface="+mn-lt"/>
              </a:rPr>
              <a:t> o </a:t>
            </a:r>
            <a:r>
              <a:rPr lang="en-US" err="1">
                <a:ea typeface="+mn-lt"/>
                <a:cs typeface="+mn-lt"/>
              </a:rPr>
              <a:t>ruedas</a:t>
            </a:r>
            <a:r>
              <a:rPr lang="en-US">
                <a:ea typeface="+mn-lt"/>
                <a:cs typeface="+mn-lt"/>
              </a:rPr>
              <a:t> dental</a:t>
            </a:r>
            <a:endParaRPr lang="en-US" err="1">
              <a:ea typeface="Calibri" panose="020F0502020204030204"/>
              <a:cs typeface="Calibri"/>
            </a:endParaRPr>
          </a:p>
          <a:p>
            <a:pPr algn="just"/>
            <a:r>
              <a:rPr lang="en-US">
                <a:ea typeface="Calibri" panose="020F0502020204030204"/>
                <a:cs typeface="Calibri"/>
              </a:rPr>
              <a:t>En </a:t>
            </a:r>
            <a:r>
              <a:rPr lang="en-US" err="1">
                <a:ea typeface="Calibri" panose="020F0502020204030204"/>
                <a:cs typeface="Calibri"/>
              </a:rPr>
              <a:t>el</a:t>
            </a:r>
            <a:r>
              <a:rPr lang="en-US">
                <a:ea typeface="Calibri" panose="020F0502020204030204"/>
                <a:cs typeface="Calibri"/>
              </a:rPr>
              <a:t> motor del </a:t>
            </a:r>
            <a:r>
              <a:rPr lang="en-US" err="1">
                <a:ea typeface="Calibri" panose="020F0502020204030204"/>
                <a:cs typeface="Calibri"/>
              </a:rPr>
              <a:t>automóvil</a:t>
            </a:r>
            <a:r>
              <a:rPr lang="en-US">
                <a:ea typeface="Calibri" panose="020F0502020204030204"/>
                <a:cs typeface="Calibri"/>
              </a:rPr>
              <a:t> </a:t>
            </a:r>
            <a:r>
              <a:rPr lang="en-US" err="1">
                <a:ea typeface="Calibri" panose="020F0502020204030204"/>
                <a:cs typeface="Calibri"/>
              </a:rPr>
              <a:t>el</a:t>
            </a:r>
            <a:r>
              <a:rPr lang="en-US">
                <a:ea typeface="Calibri" panose="020F0502020204030204"/>
                <a:cs typeface="Calibri"/>
              </a:rPr>
              <a:t> conjunto del </a:t>
            </a:r>
            <a:r>
              <a:rPr lang="en-US" err="1">
                <a:ea typeface="Calibri" panose="020F0502020204030204"/>
                <a:cs typeface="Calibri"/>
              </a:rPr>
              <a:t>pistón</a:t>
            </a:r>
            <a:r>
              <a:rPr lang="en-US">
                <a:ea typeface="Calibri" panose="020F0502020204030204"/>
                <a:cs typeface="Calibri"/>
              </a:rPr>
              <a:t>, </a:t>
            </a:r>
            <a:r>
              <a:rPr lang="en-US" err="1">
                <a:ea typeface="Calibri" panose="020F0502020204030204"/>
                <a:cs typeface="Calibri"/>
              </a:rPr>
              <a:t>biela</a:t>
            </a:r>
            <a:r>
              <a:rPr lang="en-US">
                <a:ea typeface="Calibri" panose="020F0502020204030204"/>
                <a:cs typeface="Calibri"/>
              </a:rPr>
              <a:t> y </a:t>
            </a:r>
            <a:r>
              <a:rPr lang="en-US" err="1">
                <a:ea typeface="Calibri" panose="020F0502020204030204"/>
                <a:cs typeface="Calibri"/>
              </a:rPr>
              <a:t>cigüeñal</a:t>
            </a:r>
            <a:r>
              <a:rPr lang="en-US">
                <a:ea typeface="Calibri" panose="020F0502020204030204"/>
                <a:cs typeface="Calibri"/>
              </a:rPr>
              <a:t>, </a:t>
            </a:r>
            <a:r>
              <a:rPr lang="en-US" err="1">
                <a:ea typeface="Calibri" panose="020F0502020204030204"/>
                <a:cs typeface="Calibri"/>
              </a:rPr>
              <a:t>tiene</a:t>
            </a:r>
            <a:r>
              <a:rPr lang="en-US">
                <a:ea typeface="Calibri" panose="020F0502020204030204"/>
                <a:cs typeface="Calibri"/>
              </a:rPr>
              <a:t> la doble </a:t>
            </a:r>
            <a:r>
              <a:rPr lang="en-US" err="1">
                <a:ea typeface="Calibri" panose="020F0502020204030204"/>
                <a:cs typeface="Calibri"/>
              </a:rPr>
              <a:t>misión</a:t>
            </a:r>
            <a:r>
              <a:rPr lang="en-US">
                <a:ea typeface="Calibri" panose="020F0502020204030204"/>
                <a:cs typeface="Calibri"/>
              </a:rPr>
              <a:t> de </a:t>
            </a:r>
            <a:r>
              <a:rPr lang="en-US" err="1">
                <a:ea typeface="Calibri" panose="020F0502020204030204"/>
                <a:cs typeface="Calibri"/>
              </a:rPr>
              <a:t>transmitir</a:t>
            </a:r>
            <a:r>
              <a:rPr lang="en-US">
                <a:ea typeface="Calibri" panose="020F0502020204030204"/>
                <a:cs typeface="Calibri"/>
              </a:rPr>
              <a:t> la </a:t>
            </a:r>
            <a:r>
              <a:rPr lang="en-US" err="1">
                <a:ea typeface="Calibri" panose="020F0502020204030204"/>
                <a:cs typeface="Calibri"/>
              </a:rPr>
              <a:t>fuerza</a:t>
            </a:r>
            <a:r>
              <a:rPr lang="en-US">
                <a:ea typeface="Calibri" panose="020F0502020204030204"/>
                <a:cs typeface="Calibri"/>
              </a:rPr>
              <a:t> </a:t>
            </a:r>
            <a:r>
              <a:rPr lang="en-US" err="1">
                <a:ea typeface="Calibri" panose="020F0502020204030204"/>
                <a:cs typeface="Calibri"/>
              </a:rPr>
              <a:t>originada</a:t>
            </a:r>
            <a:r>
              <a:rPr lang="en-US">
                <a:ea typeface="Calibri" panose="020F0502020204030204"/>
                <a:cs typeface="Calibri"/>
              </a:rPr>
              <a:t> </a:t>
            </a:r>
            <a:r>
              <a:rPr lang="en-US" err="1">
                <a:ea typeface="Calibri" panose="020F0502020204030204"/>
                <a:cs typeface="Calibri"/>
              </a:rPr>
              <a:t>en</a:t>
            </a:r>
            <a:r>
              <a:rPr lang="en-US">
                <a:ea typeface="Calibri" panose="020F0502020204030204"/>
                <a:cs typeface="Calibri"/>
              </a:rPr>
              <a:t> la </a:t>
            </a:r>
            <a:r>
              <a:rPr lang="en-US" err="1">
                <a:ea typeface="Calibri" panose="020F0502020204030204"/>
                <a:cs typeface="Calibri"/>
              </a:rPr>
              <a:t>combustión</a:t>
            </a:r>
            <a:r>
              <a:rPr lang="en-US">
                <a:ea typeface="Calibri" panose="020F0502020204030204"/>
                <a:cs typeface="Calibri"/>
              </a:rPr>
              <a:t> y </a:t>
            </a:r>
            <a:r>
              <a:rPr lang="en-US" err="1">
                <a:ea typeface="Calibri" panose="020F0502020204030204"/>
                <a:cs typeface="Calibri"/>
              </a:rPr>
              <a:t>transformar</a:t>
            </a:r>
            <a:r>
              <a:rPr lang="en-US">
                <a:ea typeface="Calibri" panose="020F0502020204030204"/>
                <a:cs typeface="Calibri"/>
              </a:rPr>
              <a:t> </a:t>
            </a:r>
            <a:r>
              <a:rPr lang="en-US" err="1">
                <a:ea typeface="Calibri" panose="020F0502020204030204"/>
                <a:cs typeface="Calibri"/>
              </a:rPr>
              <a:t>el</a:t>
            </a:r>
            <a:r>
              <a:rPr lang="en-US">
                <a:ea typeface="Calibri" panose="020F0502020204030204"/>
                <a:cs typeface="Calibri"/>
              </a:rPr>
              <a:t> </a:t>
            </a:r>
            <a:r>
              <a:rPr lang="en-US" err="1">
                <a:ea typeface="Calibri" panose="020F0502020204030204"/>
                <a:cs typeface="Calibri"/>
              </a:rPr>
              <a:t>movimiento</a:t>
            </a:r>
            <a:r>
              <a:rPr lang="en-US">
                <a:ea typeface="Calibri" panose="020F0502020204030204"/>
                <a:cs typeface="Calibri"/>
              </a:rPr>
              <a:t> alternativo del </a:t>
            </a:r>
            <a:r>
              <a:rPr lang="en-US" err="1">
                <a:ea typeface="Calibri" panose="020F0502020204030204"/>
                <a:cs typeface="Calibri"/>
              </a:rPr>
              <a:t>pistón</a:t>
            </a:r>
            <a:r>
              <a:rPr lang="en-US">
                <a:ea typeface="Calibri" panose="020F0502020204030204"/>
                <a:cs typeface="Calibri"/>
              </a:rPr>
              <a:t> </a:t>
            </a:r>
            <a:r>
              <a:rPr lang="en-US" err="1">
                <a:ea typeface="Calibri" panose="020F0502020204030204"/>
                <a:cs typeface="Calibri"/>
              </a:rPr>
              <a:t>en</a:t>
            </a:r>
            <a:r>
              <a:rPr lang="en-US">
                <a:ea typeface="Calibri" panose="020F0502020204030204"/>
                <a:cs typeface="Calibri"/>
              </a:rPr>
              <a:t> </a:t>
            </a:r>
            <a:r>
              <a:rPr lang="en-US" err="1">
                <a:ea typeface="Calibri" panose="020F0502020204030204"/>
                <a:cs typeface="Calibri"/>
              </a:rPr>
              <a:t>movimiento</a:t>
            </a:r>
            <a:r>
              <a:rPr lang="en-US">
                <a:ea typeface="Calibri" panose="020F0502020204030204"/>
                <a:cs typeface="Calibri"/>
              </a:rPr>
              <a:t> de </a:t>
            </a:r>
            <a:r>
              <a:rPr lang="en-US" err="1">
                <a:ea typeface="Calibri" panose="020F0502020204030204"/>
                <a:cs typeface="Calibri"/>
              </a:rPr>
              <a:t>rotación</a:t>
            </a:r>
            <a:r>
              <a:rPr lang="en-US">
                <a:ea typeface="Calibri" panose="020F0502020204030204"/>
                <a:cs typeface="Calibri"/>
              </a:rPr>
              <a:t> </a:t>
            </a:r>
            <a:r>
              <a:rPr lang="en-US" err="1">
                <a:ea typeface="Calibri" panose="020F0502020204030204"/>
                <a:cs typeface="Calibri"/>
              </a:rPr>
              <a:t>en</a:t>
            </a:r>
            <a:r>
              <a:rPr lang="en-US">
                <a:ea typeface="Calibri" panose="020F0502020204030204"/>
                <a:cs typeface="Calibri"/>
              </a:rPr>
              <a:t> </a:t>
            </a:r>
            <a:r>
              <a:rPr lang="en-US" err="1">
                <a:ea typeface="Calibri" panose="020F0502020204030204"/>
                <a:cs typeface="Calibri"/>
              </a:rPr>
              <a:t>el</a:t>
            </a:r>
            <a:r>
              <a:rPr lang="en-US">
                <a:ea typeface="Calibri" panose="020F0502020204030204"/>
                <a:cs typeface="Calibri"/>
              </a:rPr>
              <a:t> </a:t>
            </a:r>
            <a:r>
              <a:rPr lang="en-US" err="1">
                <a:ea typeface="Calibri" panose="020F0502020204030204"/>
                <a:cs typeface="Calibri"/>
              </a:rPr>
              <a:t>cigüeña</a:t>
            </a:r>
            <a:r>
              <a:rPr lang="en-US">
                <a:ea typeface="Calibri" panose="020F0502020204030204"/>
                <a:cs typeface="Calibri"/>
              </a:rPr>
              <a:t>.</a:t>
            </a:r>
          </a:p>
          <a:p>
            <a:pPr algn="just"/>
            <a:r>
              <a:rPr lang="en-US" err="1">
                <a:ea typeface="Calibri" panose="020F0502020204030204"/>
                <a:cs typeface="Calibri"/>
              </a:rPr>
              <a:t>Mecanismo</a:t>
            </a:r>
            <a:r>
              <a:rPr lang="en-US">
                <a:ea typeface="Calibri" panose="020F0502020204030204"/>
                <a:cs typeface="Calibri"/>
              </a:rPr>
              <a:t> de </a:t>
            </a:r>
            <a:r>
              <a:rPr lang="en-US" err="1">
                <a:ea typeface="Calibri" panose="020F0502020204030204"/>
                <a:cs typeface="Calibri"/>
              </a:rPr>
              <a:t>transmision</a:t>
            </a:r>
            <a:r>
              <a:rPr lang="en-US">
                <a:ea typeface="Calibri" panose="020F0502020204030204"/>
                <a:cs typeface="Calibri"/>
              </a:rPr>
              <a:t> de </a:t>
            </a:r>
            <a:r>
              <a:rPr lang="en-US" err="1">
                <a:ea typeface="Calibri" panose="020F0502020204030204"/>
                <a:cs typeface="Calibri"/>
              </a:rPr>
              <a:t>movimiento</a:t>
            </a:r>
            <a:r>
              <a:rPr lang="en-US">
                <a:ea typeface="Calibri" panose="020F0502020204030204"/>
                <a:cs typeface="Calibri"/>
              </a:rPr>
              <a:t>: son </a:t>
            </a:r>
            <a:r>
              <a:rPr lang="en-US" err="1">
                <a:ea typeface="Calibri" panose="020F0502020204030204"/>
                <a:cs typeface="Calibri"/>
              </a:rPr>
              <a:t>mecanismos</a:t>
            </a:r>
            <a:r>
              <a:rPr lang="en-US">
                <a:ea typeface="Calibri" panose="020F0502020204030204"/>
                <a:cs typeface="Calibri"/>
              </a:rPr>
              <a:t> que </a:t>
            </a:r>
            <a:r>
              <a:rPr lang="en-US" err="1">
                <a:ea typeface="Calibri" panose="020F0502020204030204"/>
                <a:cs typeface="Calibri"/>
              </a:rPr>
              <a:t>transmiten</a:t>
            </a:r>
            <a:r>
              <a:rPr lang="en-US">
                <a:ea typeface="Calibri" panose="020F0502020204030204"/>
                <a:cs typeface="Calibri"/>
              </a:rPr>
              <a:t> </a:t>
            </a:r>
            <a:r>
              <a:rPr lang="en-US" err="1">
                <a:ea typeface="Calibri" panose="020F0502020204030204"/>
                <a:cs typeface="Calibri"/>
              </a:rPr>
              <a:t>el</a:t>
            </a:r>
            <a:r>
              <a:rPr lang="en-US">
                <a:ea typeface="Calibri" panose="020F0502020204030204"/>
                <a:cs typeface="Calibri"/>
              </a:rPr>
              <a:t> </a:t>
            </a:r>
            <a:r>
              <a:rPr lang="en-US" err="1">
                <a:ea typeface="Calibri" panose="020F0502020204030204"/>
                <a:cs typeface="Calibri"/>
              </a:rPr>
              <a:t>movimiento,fuerza</a:t>
            </a:r>
            <a:r>
              <a:rPr lang="en-US">
                <a:ea typeface="Calibri" panose="020F0502020204030204"/>
                <a:cs typeface="Calibri"/>
              </a:rPr>
              <a:t> y </a:t>
            </a:r>
            <a:r>
              <a:rPr lang="en-US" err="1">
                <a:ea typeface="Calibri" panose="020F0502020204030204"/>
                <a:cs typeface="Calibri"/>
              </a:rPr>
              <a:t>potencia</a:t>
            </a:r>
            <a:r>
              <a:rPr lang="en-US">
                <a:ea typeface="Calibri" panose="020F0502020204030204"/>
                <a:cs typeface="Calibri"/>
              </a:rPr>
              <a:t> de un punto a </a:t>
            </a:r>
            <a:r>
              <a:rPr lang="en-US" err="1">
                <a:ea typeface="Calibri" panose="020F0502020204030204"/>
                <a:cs typeface="Calibri"/>
              </a:rPr>
              <a:t>otro</a:t>
            </a:r>
            <a:r>
              <a:rPr lang="en-US">
                <a:ea typeface="Calibri" panose="020F0502020204030204"/>
                <a:cs typeface="Calibri"/>
              </a:rPr>
              <a:t> sin </a:t>
            </a:r>
            <a:r>
              <a:rPr lang="en-US" err="1">
                <a:ea typeface="Calibri" panose="020F0502020204030204"/>
                <a:cs typeface="Calibri"/>
              </a:rPr>
              <a:t>cambiar</a:t>
            </a:r>
            <a:r>
              <a:rPr lang="en-US">
                <a:ea typeface="Calibri" panose="020F0502020204030204"/>
                <a:cs typeface="Calibri"/>
              </a:rPr>
              <a:t> la </a:t>
            </a:r>
            <a:r>
              <a:rPr lang="en-US" err="1">
                <a:ea typeface="Calibri" panose="020F0502020204030204"/>
                <a:cs typeface="Calibri"/>
              </a:rPr>
              <a:t>naturaleza</a:t>
            </a:r>
            <a:r>
              <a:rPr lang="en-US">
                <a:ea typeface="Calibri" panose="020F0502020204030204"/>
                <a:cs typeface="Calibri"/>
              </a:rPr>
              <a:t> de </a:t>
            </a:r>
            <a:r>
              <a:rPr lang="en-US" err="1">
                <a:ea typeface="Calibri" panose="020F0502020204030204"/>
                <a:cs typeface="Calibri"/>
              </a:rPr>
              <a:t>este</a:t>
            </a:r>
            <a:endParaRPr lang="en-US">
              <a:ea typeface="Calibri" panose="020F0502020204030204"/>
              <a:cs typeface="Calibri"/>
            </a:endParaRPr>
          </a:p>
          <a:p>
            <a:pPr algn="just"/>
            <a:r>
              <a:rPr lang="en-US" err="1">
                <a:ea typeface="Calibri" panose="020F0502020204030204"/>
                <a:cs typeface="Calibri"/>
              </a:rPr>
              <a:t>Transmisión</a:t>
            </a:r>
            <a:r>
              <a:rPr lang="en-US">
                <a:ea typeface="Calibri" panose="020F0502020204030204"/>
                <a:cs typeface="Calibri"/>
              </a:rPr>
              <a:t> circular lineal: Mediante </a:t>
            </a:r>
            <a:r>
              <a:rPr lang="en-US" err="1">
                <a:ea typeface="Calibri" panose="020F0502020204030204"/>
                <a:cs typeface="Calibri"/>
              </a:rPr>
              <a:t>levas</a:t>
            </a:r>
            <a:r>
              <a:rPr lang="en-US">
                <a:ea typeface="Calibri" panose="020F0502020204030204"/>
                <a:cs typeface="Calibri"/>
              </a:rPr>
              <a:t>, </a:t>
            </a:r>
            <a:r>
              <a:rPr lang="en-US" err="1">
                <a:ea typeface="Calibri" panose="020F0502020204030204"/>
                <a:cs typeface="Calibri"/>
              </a:rPr>
              <a:t>excentricas</a:t>
            </a:r>
            <a:r>
              <a:rPr lang="en-US">
                <a:ea typeface="Calibri" panose="020F0502020204030204"/>
                <a:cs typeface="Calibri"/>
              </a:rPr>
              <a:t> o conjuntos de </a:t>
            </a:r>
            <a:r>
              <a:rPr lang="en-US" err="1">
                <a:ea typeface="Calibri" panose="020F0502020204030204"/>
                <a:cs typeface="Calibri"/>
              </a:rPr>
              <a:t>biela-manivela</a:t>
            </a:r>
            <a:r>
              <a:rPr lang="en-US">
                <a:ea typeface="Calibri" panose="020F0502020204030204"/>
                <a:cs typeface="Calibri"/>
              </a:rPr>
              <a:t>, se </a:t>
            </a:r>
            <a:r>
              <a:rPr lang="en-US" err="1">
                <a:ea typeface="Calibri" panose="020F0502020204030204"/>
                <a:cs typeface="Calibri"/>
              </a:rPr>
              <a:t>transforma</a:t>
            </a:r>
            <a:r>
              <a:rPr lang="en-US">
                <a:ea typeface="Calibri" panose="020F0502020204030204"/>
                <a:cs typeface="Calibri"/>
              </a:rPr>
              <a:t> </a:t>
            </a:r>
            <a:r>
              <a:rPr lang="en-US" err="1">
                <a:ea typeface="Calibri" panose="020F0502020204030204"/>
                <a:cs typeface="Calibri"/>
              </a:rPr>
              <a:t>el</a:t>
            </a:r>
            <a:r>
              <a:rPr lang="en-US">
                <a:ea typeface="Calibri" panose="020F0502020204030204"/>
                <a:cs typeface="Calibri"/>
              </a:rPr>
              <a:t> </a:t>
            </a:r>
            <a:r>
              <a:rPr lang="en-US" err="1">
                <a:ea typeface="Calibri" panose="020F0502020204030204"/>
                <a:cs typeface="Calibri"/>
              </a:rPr>
              <a:t>giro</a:t>
            </a:r>
            <a:r>
              <a:rPr lang="en-US">
                <a:ea typeface="Calibri" panose="020F0502020204030204"/>
                <a:cs typeface="Calibri"/>
              </a:rPr>
              <a:t> del motor </a:t>
            </a:r>
            <a:r>
              <a:rPr lang="en-US" err="1">
                <a:ea typeface="Calibri" panose="020F0502020204030204"/>
                <a:cs typeface="Calibri"/>
              </a:rPr>
              <a:t>en</a:t>
            </a:r>
            <a:r>
              <a:rPr lang="en-US">
                <a:ea typeface="Calibri" panose="020F0502020204030204"/>
                <a:cs typeface="Calibri"/>
              </a:rPr>
              <a:t> </a:t>
            </a:r>
            <a:r>
              <a:rPr lang="en-US" err="1">
                <a:ea typeface="Calibri" panose="020F0502020204030204"/>
                <a:cs typeface="Calibri"/>
              </a:rPr>
              <a:t>desplazamiento</a:t>
            </a:r>
            <a:r>
              <a:rPr lang="en-US">
                <a:ea typeface="Calibri" panose="020F0502020204030204"/>
                <a:cs typeface="Calibri"/>
              </a:rPr>
              <a:t> </a:t>
            </a:r>
            <a:r>
              <a:rPr lang="en-US" err="1">
                <a:ea typeface="Calibri" panose="020F0502020204030204"/>
                <a:cs typeface="Calibri"/>
              </a:rPr>
              <a:t>vaiven</a:t>
            </a:r>
            <a:r>
              <a:rPr lang="en-US">
                <a:ea typeface="Calibri" panose="020F0502020204030204"/>
                <a:cs typeface="Calibri"/>
              </a:rPr>
              <a:t>. </a:t>
            </a:r>
            <a:endParaRPr lang="en-US" err="1">
              <a:ea typeface="Calibri" panose="020F0502020204030204"/>
              <a:cs typeface="Calibri"/>
            </a:endParaRPr>
          </a:p>
        </p:txBody>
      </p:sp>
      <p:sp>
        <p:nvSpPr>
          <p:cNvPr id="5" name="Slide Number Placeholder 4">
            <a:extLst>
              <a:ext uri="{FF2B5EF4-FFF2-40B4-BE49-F238E27FC236}">
                <a16:creationId xmlns:a16="http://schemas.microsoft.com/office/drawing/2014/main" id="{67E848EF-310C-C3D4-DA6E-3EBBA1763389}"/>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4" name="Footer Placeholder 3">
            <a:extLst>
              <a:ext uri="{FF2B5EF4-FFF2-40B4-BE49-F238E27FC236}">
                <a16:creationId xmlns:a16="http://schemas.microsoft.com/office/drawing/2014/main" id="{343FC065-25FD-1957-119B-DBF6D86399C0}"/>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2546341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419">
                <a:cs typeface="Calibri Light"/>
              </a:rPr>
              <a:t>Diseño de mecanismos por computadora.</a:t>
            </a:r>
            <a:r>
              <a:rPr lang="en-US">
                <a:cs typeface="Calibri Light"/>
              </a:rPr>
              <a:t> </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Rodolfo Villalobos Martínez</a:t>
            </a:r>
          </a:p>
          <a:p>
            <a:r>
              <a:rPr lang="en-US">
                <a:cs typeface="Calibri"/>
              </a:rPr>
              <a:t>01/2023</a:t>
            </a:r>
          </a:p>
        </p:txBody>
      </p:sp>
      <p:sp>
        <p:nvSpPr>
          <p:cNvPr id="5" name="Slide Number Placeholder 4">
            <a:extLst>
              <a:ext uri="{FF2B5EF4-FFF2-40B4-BE49-F238E27FC236}">
                <a16:creationId xmlns:a16="http://schemas.microsoft.com/office/drawing/2014/main" id="{11A4CCDC-824D-3F40-84F2-51DCE5319BBC}"/>
              </a:ext>
            </a:extLst>
          </p:cNvPr>
          <p:cNvSpPr>
            <a:spLocks noGrp="1"/>
          </p:cNvSpPr>
          <p:nvPr>
            <p:ph type="sldNum" sz="quarter" idx="12"/>
          </p:nvPr>
        </p:nvSpPr>
        <p:spPr/>
        <p:txBody>
          <a:bodyPr/>
          <a:lstStyle/>
          <a:p>
            <a:fld id="{330EA680-D336-4FF7-8B7A-9848BB0A1C32}" type="slidenum">
              <a:rPr lang="en-US" smtClean="0"/>
              <a:t>30</a:t>
            </a:fld>
            <a:endParaRPr lang="en-US"/>
          </a:p>
        </p:txBody>
      </p:sp>
      <p:sp>
        <p:nvSpPr>
          <p:cNvPr id="4" name="Footer Placeholder 3">
            <a:extLst>
              <a:ext uri="{FF2B5EF4-FFF2-40B4-BE49-F238E27FC236}">
                <a16:creationId xmlns:a16="http://schemas.microsoft.com/office/drawing/2014/main" id="{CF0DB6A9-9590-5314-C1E2-587C2F7099E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109857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61EEA4-8D43-2665-2D16-4DBD3D3809B7}"/>
              </a:ext>
            </a:extLst>
          </p:cNvPr>
          <p:cNvSpPr>
            <a:spLocks noGrp="1"/>
          </p:cNvSpPr>
          <p:nvPr>
            <p:ph type="title"/>
          </p:nvPr>
        </p:nvSpPr>
        <p:spPr>
          <a:xfrm>
            <a:off x="1046746" y="586822"/>
            <a:ext cx="3560252" cy="1645920"/>
          </a:xfrm>
        </p:spPr>
        <p:txBody>
          <a:bodyPr>
            <a:normAutofit/>
          </a:bodyPr>
          <a:lstStyle/>
          <a:p>
            <a:r>
              <a:rPr lang="en-US" sz="3200">
                <a:cs typeface="Calibri Light"/>
              </a:rPr>
              <a:t>Propuesta </a:t>
            </a:r>
            <a:endParaRPr lang="en-US"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CF0AFB7-24A4-DD5E-E31F-97B858871F5D}"/>
              </a:ext>
            </a:extLst>
          </p:cNvPr>
          <p:cNvSpPr>
            <a:spLocks noGrp="1"/>
          </p:cNvSpPr>
          <p:nvPr>
            <p:ph idx="1"/>
          </p:nvPr>
        </p:nvSpPr>
        <p:spPr>
          <a:xfrm>
            <a:off x="5351164" y="586822"/>
            <a:ext cx="6002636" cy="1645920"/>
          </a:xfrm>
        </p:spPr>
        <p:txBody>
          <a:bodyPr vert="horz" lIns="91440" tIns="45720" rIns="91440" bIns="45720" rtlCol="0" anchor="ctr">
            <a:normAutofit/>
          </a:bodyPr>
          <a:lstStyle/>
          <a:p>
            <a:r>
              <a:rPr lang="es-419" sz="1700">
                <a:cs typeface="Calibri"/>
              </a:rPr>
              <a:t>Evaluación continua. </a:t>
            </a:r>
          </a:p>
          <a:p>
            <a:r>
              <a:rPr lang="es-419" sz="1700">
                <a:cs typeface="Calibri"/>
              </a:rPr>
              <a:t>Puntos por ejercicios a completar. Ejercicios con tiempo límite y/o secuenciales. </a:t>
            </a:r>
          </a:p>
          <a:p>
            <a:r>
              <a:rPr lang="es-419" sz="1700">
                <a:cs typeface="Calibri"/>
              </a:rPr>
              <a:t>90=num. De puntos obtenidos/num. De puntos totales*9</a:t>
            </a:r>
          </a:p>
          <a:p>
            <a:r>
              <a:rPr lang="es-419" sz="1700">
                <a:cs typeface="Calibri"/>
              </a:rPr>
              <a:t>10 repositorio actualizado y detallado</a:t>
            </a:r>
          </a:p>
        </p:txBody>
      </p:sp>
      <p:graphicFrame>
        <p:nvGraphicFramePr>
          <p:cNvPr id="5" name="Table 4">
            <a:extLst>
              <a:ext uri="{FF2B5EF4-FFF2-40B4-BE49-F238E27FC236}">
                <a16:creationId xmlns:a16="http://schemas.microsoft.com/office/drawing/2014/main" id="{C997058B-F26C-56F8-2D04-18EE08C26281}"/>
              </a:ext>
            </a:extLst>
          </p:cNvPr>
          <p:cNvGraphicFramePr>
            <a:graphicFrameLocks noGrp="1"/>
          </p:cNvGraphicFramePr>
          <p:nvPr/>
        </p:nvGraphicFramePr>
        <p:xfrm>
          <a:off x="557784" y="3501843"/>
          <a:ext cx="11164832" cy="1948290"/>
        </p:xfrm>
        <a:graphic>
          <a:graphicData uri="http://schemas.openxmlformats.org/drawingml/2006/table">
            <a:tbl>
              <a:tblPr firstRow="1" bandRow="1">
                <a:noFill/>
                <a:tableStyleId>{5C22544A-7EE6-4342-B048-85BDC9FD1C3A}</a:tableStyleId>
              </a:tblPr>
              <a:tblGrid>
                <a:gridCol w="1479006">
                  <a:extLst>
                    <a:ext uri="{9D8B030D-6E8A-4147-A177-3AD203B41FA5}">
                      <a16:colId xmlns:a16="http://schemas.microsoft.com/office/drawing/2014/main" val="2264096144"/>
                    </a:ext>
                  </a:extLst>
                </a:gridCol>
                <a:gridCol w="1439515">
                  <a:extLst>
                    <a:ext uri="{9D8B030D-6E8A-4147-A177-3AD203B41FA5}">
                      <a16:colId xmlns:a16="http://schemas.microsoft.com/office/drawing/2014/main" val="2983089376"/>
                    </a:ext>
                  </a:extLst>
                </a:gridCol>
                <a:gridCol w="581026">
                  <a:extLst>
                    <a:ext uri="{9D8B030D-6E8A-4147-A177-3AD203B41FA5}">
                      <a16:colId xmlns:a16="http://schemas.microsoft.com/office/drawing/2014/main" val="1234370402"/>
                    </a:ext>
                  </a:extLst>
                </a:gridCol>
                <a:gridCol w="581026">
                  <a:extLst>
                    <a:ext uri="{9D8B030D-6E8A-4147-A177-3AD203B41FA5}">
                      <a16:colId xmlns:a16="http://schemas.microsoft.com/office/drawing/2014/main" val="677181521"/>
                    </a:ext>
                  </a:extLst>
                </a:gridCol>
                <a:gridCol w="581026">
                  <a:extLst>
                    <a:ext uri="{9D8B030D-6E8A-4147-A177-3AD203B41FA5}">
                      <a16:colId xmlns:a16="http://schemas.microsoft.com/office/drawing/2014/main" val="543704866"/>
                    </a:ext>
                  </a:extLst>
                </a:gridCol>
                <a:gridCol w="581026">
                  <a:extLst>
                    <a:ext uri="{9D8B030D-6E8A-4147-A177-3AD203B41FA5}">
                      <a16:colId xmlns:a16="http://schemas.microsoft.com/office/drawing/2014/main" val="2065458658"/>
                    </a:ext>
                  </a:extLst>
                </a:gridCol>
                <a:gridCol w="581026">
                  <a:extLst>
                    <a:ext uri="{9D8B030D-6E8A-4147-A177-3AD203B41FA5}">
                      <a16:colId xmlns:a16="http://schemas.microsoft.com/office/drawing/2014/main" val="1240554913"/>
                    </a:ext>
                  </a:extLst>
                </a:gridCol>
                <a:gridCol w="581026">
                  <a:extLst>
                    <a:ext uri="{9D8B030D-6E8A-4147-A177-3AD203B41FA5}">
                      <a16:colId xmlns:a16="http://schemas.microsoft.com/office/drawing/2014/main" val="1557204124"/>
                    </a:ext>
                  </a:extLst>
                </a:gridCol>
                <a:gridCol w="581026">
                  <a:extLst>
                    <a:ext uri="{9D8B030D-6E8A-4147-A177-3AD203B41FA5}">
                      <a16:colId xmlns:a16="http://schemas.microsoft.com/office/drawing/2014/main" val="1160012156"/>
                    </a:ext>
                  </a:extLst>
                </a:gridCol>
                <a:gridCol w="581026">
                  <a:extLst>
                    <a:ext uri="{9D8B030D-6E8A-4147-A177-3AD203B41FA5}">
                      <a16:colId xmlns:a16="http://schemas.microsoft.com/office/drawing/2014/main" val="674253800"/>
                    </a:ext>
                  </a:extLst>
                </a:gridCol>
                <a:gridCol w="696064">
                  <a:extLst>
                    <a:ext uri="{9D8B030D-6E8A-4147-A177-3AD203B41FA5}">
                      <a16:colId xmlns:a16="http://schemas.microsoft.com/office/drawing/2014/main" val="2212076980"/>
                    </a:ext>
                  </a:extLst>
                </a:gridCol>
                <a:gridCol w="718384">
                  <a:extLst>
                    <a:ext uri="{9D8B030D-6E8A-4147-A177-3AD203B41FA5}">
                      <a16:colId xmlns:a16="http://schemas.microsoft.com/office/drawing/2014/main" val="317319046"/>
                    </a:ext>
                  </a:extLst>
                </a:gridCol>
                <a:gridCol w="647989">
                  <a:extLst>
                    <a:ext uri="{9D8B030D-6E8A-4147-A177-3AD203B41FA5}">
                      <a16:colId xmlns:a16="http://schemas.microsoft.com/office/drawing/2014/main" val="801871336"/>
                    </a:ext>
                  </a:extLst>
                </a:gridCol>
                <a:gridCol w="1535666">
                  <a:extLst>
                    <a:ext uri="{9D8B030D-6E8A-4147-A177-3AD203B41FA5}">
                      <a16:colId xmlns:a16="http://schemas.microsoft.com/office/drawing/2014/main" val="2743841303"/>
                    </a:ext>
                  </a:extLst>
                </a:gridCol>
              </a:tblGrid>
              <a:tr h="484600">
                <a:tc>
                  <a:txBody>
                    <a:bodyPr/>
                    <a:lstStyle/>
                    <a:p>
                      <a:pPr fontAlgn="b"/>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P1</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P2</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P3</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P4</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P5</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P6</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P7</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P8</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Eva</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Rep</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Tot</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fontAlgn="b"/>
                      <a:r>
                        <a:rPr lang="en-US" sz="1600" b="1">
                          <a:solidFill>
                            <a:schemeClr val="tx1">
                              <a:lumMod val="75000"/>
                              <a:lumOff val="25000"/>
                            </a:schemeClr>
                          </a:solidFill>
                          <a:effectLst/>
                        </a:rPr>
                        <a:t>Calif</a:t>
                      </a:r>
                      <a:endParaRPr lang="en-US" sz="1600" b="1">
                        <a:solidFill>
                          <a:schemeClr val="tx1">
                            <a:lumMod val="75000"/>
                            <a:lumOff val="25000"/>
                          </a:schemeClr>
                        </a:solidFill>
                        <a:effectLst/>
                        <a:latin typeface="Calibri" panose="020F0502020204030204" pitchFamily="34" charset="0"/>
                      </a:endParaRPr>
                    </a:p>
                  </a:txBody>
                  <a:tcPr marL="197796" marR="10302" marT="98898" marB="98898"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122967713"/>
                  </a:ext>
                </a:extLst>
              </a:tr>
              <a:tr h="484600">
                <a:tc>
                  <a:txBody>
                    <a:bodyPr/>
                    <a:lstStyle/>
                    <a:p>
                      <a:pPr fontAlgn="b"/>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b"/>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5</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3</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23</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600">
                          <a:solidFill>
                            <a:schemeClr val="tx1">
                              <a:lumMod val="75000"/>
                              <a:lumOff val="25000"/>
                            </a:schemeClr>
                          </a:solidFill>
                          <a:effectLst/>
                        </a:rPr>
                        <a:t>10</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927796370"/>
                  </a:ext>
                </a:extLst>
              </a:tr>
              <a:tr h="979090">
                <a:tc>
                  <a:txBody>
                    <a:bodyPr/>
                    <a:lstStyle/>
                    <a:p>
                      <a:pPr algn="r" fontAlgn="b"/>
                      <a:r>
                        <a:rPr lang="en-US" sz="1600">
                          <a:solidFill>
                            <a:schemeClr val="tx1">
                              <a:lumMod val="75000"/>
                              <a:lumOff val="25000"/>
                            </a:schemeClr>
                          </a:solidFill>
                          <a:effectLst/>
                        </a:rPr>
                        <a:t>2020340001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fontAlgn="b"/>
                      <a:r>
                        <a:rPr lang="en-US" sz="1600">
                          <a:solidFill>
                            <a:schemeClr val="tx1">
                              <a:lumMod val="75000"/>
                              <a:lumOff val="25000"/>
                            </a:schemeClr>
                          </a:solidFill>
                          <a:effectLst/>
                        </a:rPr>
                        <a:t>ARELLANO BACILIO ANGELICA</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3</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2</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17</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r" fontAlgn="b"/>
                      <a:r>
                        <a:rPr lang="en-US" sz="1600">
                          <a:solidFill>
                            <a:schemeClr val="tx1">
                              <a:lumMod val="75000"/>
                              <a:lumOff val="25000"/>
                            </a:schemeClr>
                          </a:solidFill>
                          <a:effectLst/>
                        </a:rPr>
                        <a:t>7.391304348</a:t>
                      </a:r>
                      <a:endParaRPr lang="en-US" sz="1600">
                        <a:solidFill>
                          <a:schemeClr val="tx1">
                            <a:lumMod val="75000"/>
                            <a:lumOff val="25000"/>
                          </a:schemeClr>
                        </a:solidFill>
                        <a:effectLst/>
                        <a:latin typeface="Calibri" panose="020F0502020204030204" pitchFamily="34" charset="0"/>
                      </a:endParaRPr>
                    </a:p>
                  </a:txBody>
                  <a:tcPr marL="197796" marR="10302" marT="98898" marB="98898"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320455490"/>
                  </a:ext>
                </a:extLst>
              </a:tr>
            </a:tbl>
          </a:graphicData>
        </a:graphic>
      </p:graphicFrame>
      <p:sp>
        <p:nvSpPr>
          <p:cNvPr id="6" name="Slide Number Placeholder 5">
            <a:extLst>
              <a:ext uri="{FF2B5EF4-FFF2-40B4-BE49-F238E27FC236}">
                <a16:creationId xmlns:a16="http://schemas.microsoft.com/office/drawing/2014/main" id="{998E5A82-F8A3-520F-ED4B-620456990D56}"/>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4" name="Footer Placeholder 3">
            <a:extLst>
              <a:ext uri="{FF2B5EF4-FFF2-40B4-BE49-F238E27FC236}">
                <a16:creationId xmlns:a16="http://schemas.microsoft.com/office/drawing/2014/main" id="{60D01B53-DA92-8868-1E3D-ACE1B7A69A9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6423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6380-36BE-7546-D5A0-FEC4458820D4}"/>
              </a:ext>
            </a:extLst>
          </p:cNvPr>
          <p:cNvSpPr>
            <a:spLocks noGrp="1"/>
          </p:cNvSpPr>
          <p:nvPr>
            <p:ph type="title"/>
          </p:nvPr>
        </p:nvSpPr>
        <p:spPr/>
        <p:txBody>
          <a:bodyPr/>
          <a:lstStyle/>
          <a:p>
            <a:r>
              <a:rPr lang="es-419" b="1" i="1">
                <a:cs typeface="Calibri Light"/>
              </a:rPr>
              <a:t>Trabajo colaborativo</a:t>
            </a:r>
          </a:p>
        </p:txBody>
      </p:sp>
      <p:sp>
        <p:nvSpPr>
          <p:cNvPr id="5" name="Content Placeholder 4">
            <a:extLst>
              <a:ext uri="{FF2B5EF4-FFF2-40B4-BE49-F238E27FC236}">
                <a16:creationId xmlns:a16="http://schemas.microsoft.com/office/drawing/2014/main" id="{AC61C451-DC51-F9D8-DF24-3B828DED1613}"/>
              </a:ext>
            </a:extLst>
          </p:cNvPr>
          <p:cNvSpPr>
            <a:spLocks noGrp="1"/>
          </p:cNvSpPr>
          <p:nvPr>
            <p:ph idx="1"/>
          </p:nvPr>
        </p:nvSpPr>
        <p:spPr>
          <a:xfrm>
            <a:off x="838200" y="1905369"/>
            <a:ext cx="10515600" cy="4351338"/>
          </a:xfrm>
        </p:spPr>
        <p:txBody>
          <a:bodyPr vert="horz" lIns="91440" tIns="45720" rIns="91440" bIns="45720" rtlCol="0" anchor="t">
            <a:normAutofit/>
          </a:bodyPr>
          <a:lstStyle/>
          <a:p>
            <a:pPr algn="just"/>
            <a:r>
              <a:rPr lang="en-US">
                <a:latin typeface="Calibri Light"/>
                <a:cs typeface="Calibri"/>
              </a:rPr>
              <a:t>Es un </a:t>
            </a:r>
            <a:r>
              <a:rPr lang="en-US" err="1">
                <a:latin typeface="Calibri Light"/>
                <a:cs typeface="Calibri"/>
              </a:rPr>
              <a:t>grupo</a:t>
            </a:r>
            <a:r>
              <a:rPr lang="en-US">
                <a:latin typeface="Calibri Light"/>
                <a:cs typeface="Calibri"/>
              </a:rPr>
              <a:t> de personas que </a:t>
            </a:r>
            <a:r>
              <a:rPr lang="en-US" err="1">
                <a:latin typeface="Calibri Light"/>
                <a:cs typeface="Calibri"/>
              </a:rPr>
              <a:t>intervienen</a:t>
            </a:r>
            <a:r>
              <a:rPr lang="en-US">
                <a:latin typeface="Calibri Light"/>
                <a:cs typeface="Calibri"/>
              </a:rPr>
              <a:t> </a:t>
            </a:r>
            <a:r>
              <a:rPr lang="en-US" err="1">
                <a:latin typeface="Calibri Light"/>
                <a:cs typeface="Calibri"/>
              </a:rPr>
              <a:t>aportando</a:t>
            </a:r>
            <a:r>
              <a:rPr lang="en-US">
                <a:latin typeface="Calibri Light"/>
                <a:cs typeface="Calibri"/>
              </a:rPr>
              <a:t> sus ideas y </a:t>
            </a:r>
            <a:r>
              <a:rPr lang="en-US" err="1">
                <a:latin typeface="Calibri Light"/>
                <a:cs typeface="Calibri"/>
              </a:rPr>
              <a:t>conocimientos</a:t>
            </a:r>
            <a:r>
              <a:rPr lang="en-US">
                <a:latin typeface="Calibri Light"/>
                <a:cs typeface="Calibri"/>
              </a:rPr>
              <a:t>, con </a:t>
            </a:r>
            <a:r>
              <a:rPr lang="en-US" err="1">
                <a:latin typeface="Calibri Light"/>
                <a:cs typeface="Calibri"/>
              </a:rPr>
              <a:t>el</a:t>
            </a:r>
            <a:r>
              <a:rPr lang="en-US">
                <a:latin typeface="Calibri Light"/>
                <a:cs typeface="Calibri"/>
              </a:rPr>
              <a:t> </a:t>
            </a:r>
            <a:r>
              <a:rPr lang="en-US" err="1">
                <a:latin typeface="Calibri Light"/>
                <a:cs typeface="Calibri"/>
              </a:rPr>
              <a:t>objetivo</a:t>
            </a:r>
            <a:r>
              <a:rPr lang="en-US">
                <a:latin typeface="Calibri Light"/>
                <a:cs typeface="Calibri"/>
              </a:rPr>
              <a:t> de </a:t>
            </a:r>
            <a:r>
              <a:rPr lang="en-US" err="1">
                <a:latin typeface="Calibri Light"/>
                <a:cs typeface="Calibri"/>
              </a:rPr>
              <a:t>lograr</a:t>
            </a:r>
            <a:r>
              <a:rPr lang="en-US">
                <a:latin typeface="Calibri Light"/>
                <a:cs typeface="Calibri"/>
              </a:rPr>
              <a:t> </a:t>
            </a:r>
            <a:r>
              <a:rPr lang="en-US" err="1">
                <a:latin typeface="Calibri Light"/>
                <a:cs typeface="Calibri"/>
              </a:rPr>
              <a:t>una</a:t>
            </a:r>
            <a:r>
              <a:rPr lang="en-US">
                <a:latin typeface="Calibri Light"/>
                <a:cs typeface="Calibri"/>
              </a:rPr>
              <a:t> meta, </a:t>
            </a:r>
            <a:r>
              <a:rPr lang="en-US" err="1">
                <a:latin typeface="Calibri Light"/>
                <a:ea typeface="+mn-lt"/>
                <a:cs typeface="+mn-lt"/>
              </a:rPr>
              <a:t>desarollando</a:t>
            </a:r>
            <a:r>
              <a:rPr lang="en-US">
                <a:latin typeface="Calibri Light"/>
                <a:cs typeface="Calibri"/>
              </a:rPr>
              <a:t> </a:t>
            </a:r>
            <a:r>
              <a:rPr lang="en-US" err="1">
                <a:latin typeface="Calibri Light"/>
                <a:cs typeface="Calibri"/>
              </a:rPr>
              <a:t>una</a:t>
            </a:r>
            <a:r>
              <a:rPr lang="en-US">
                <a:latin typeface="Calibri Light"/>
                <a:cs typeface="Calibri"/>
              </a:rPr>
              <a:t> </a:t>
            </a:r>
            <a:r>
              <a:rPr lang="en-US" err="1">
                <a:latin typeface="Calibri Light"/>
                <a:cs typeface="Calibri"/>
              </a:rPr>
              <a:t>actividad</a:t>
            </a:r>
            <a:r>
              <a:rPr lang="en-US">
                <a:latin typeface="Calibri Light"/>
                <a:cs typeface="Calibri"/>
              </a:rPr>
              <a:t>  </a:t>
            </a:r>
            <a:r>
              <a:rPr lang="en-US" err="1">
                <a:latin typeface="Calibri Light"/>
                <a:cs typeface="Calibri"/>
              </a:rPr>
              <a:t>en</a:t>
            </a:r>
            <a:r>
              <a:rPr lang="en-US">
                <a:latin typeface="Calibri Light"/>
                <a:cs typeface="Calibri"/>
              </a:rPr>
              <a:t> la </a:t>
            </a:r>
            <a:r>
              <a:rPr lang="en-US" err="1">
                <a:latin typeface="Calibri Light"/>
                <a:cs typeface="Calibri"/>
              </a:rPr>
              <a:t>cual</a:t>
            </a:r>
            <a:r>
              <a:rPr lang="en-US">
                <a:latin typeface="Calibri Light"/>
                <a:cs typeface="Calibri"/>
              </a:rPr>
              <a:t> </a:t>
            </a:r>
            <a:r>
              <a:rPr lang="en-US" err="1">
                <a:latin typeface="Calibri Light"/>
                <a:cs typeface="Calibri"/>
              </a:rPr>
              <a:t>existe</a:t>
            </a:r>
            <a:r>
              <a:rPr lang="en-US">
                <a:latin typeface="Calibri Light"/>
                <a:cs typeface="Calibri"/>
              </a:rPr>
              <a:t> la </a:t>
            </a:r>
            <a:r>
              <a:rPr lang="en-US" err="1">
                <a:latin typeface="Calibri Light"/>
                <a:cs typeface="Calibri"/>
              </a:rPr>
              <a:t>coordinacion</a:t>
            </a:r>
            <a:r>
              <a:rPr lang="en-US">
                <a:latin typeface="Calibri Light"/>
                <a:cs typeface="Calibri"/>
              </a:rPr>
              <a:t>, la</a:t>
            </a:r>
            <a:r>
              <a:rPr lang="en-US">
                <a:latin typeface="Calibri Light"/>
                <a:ea typeface="+mn-lt"/>
                <a:cs typeface="+mn-lt"/>
              </a:rPr>
              <a:t> </a:t>
            </a:r>
            <a:r>
              <a:rPr lang="en-US" err="1">
                <a:latin typeface="Calibri Light"/>
                <a:ea typeface="+mn-lt"/>
                <a:cs typeface="+mn-lt"/>
              </a:rPr>
              <a:t>aportacion</a:t>
            </a:r>
            <a:r>
              <a:rPr lang="en-US">
                <a:latin typeface="Calibri Light"/>
                <a:ea typeface="+mn-lt"/>
                <a:cs typeface="+mn-lt"/>
              </a:rPr>
              <a:t> de ideas y </a:t>
            </a:r>
            <a:r>
              <a:rPr lang="en-US" err="1">
                <a:latin typeface="Calibri Light"/>
                <a:ea typeface="+mn-lt"/>
                <a:cs typeface="+mn-lt"/>
              </a:rPr>
              <a:t>conocimientos</a:t>
            </a:r>
            <a:r>
              <a:rPr lang="en-US">
                <a:latin typeface="Calibri Light"/>
                <a:ea typeface="+mn-lt"/>
                <a:cs typeface="+mn-lt"/>
              </a:rPr>
              <a:t> </a:t>
            </a:r>
            <a:r>
              <a:rPr lang="en-US" err="1">
                <a:latin typeface="Calibri Light"/>
                <a:ea typeface="+mn-lt"/>
                <a:cs typeface="+mn-lt"/>
              </a:rPr>
              <a:t>desde</a:t>
            </a:r>
            <a:r>
              <a:rPr lang="en-US">
                <a:latin typeface="Calibri Light"/>
                <a:ea typeface="+mn-lt"/>
                <a:cs typeface="+mn-lt"/>
              </a:rPr>
              <a:t> </a:t>
            </a:r>
            <a:r>
              <a:rPr lang="en-US" err="1">
                <a:latin typeface="Calibri Light"/>
                <a:ea typeface="+mn-lt"/>
                <a:cs typeface="+mn-lt"/>
              </a:rPr>
              <a:t>su</a:t>
            </a:r>
            <a:r>
              <a:rPr lang="en-US">
                <a:latin typeface="Calibri Light"/>
                <a:ea typeface="+mn-lt"/>
                <a:cs typeface="+mn-lt"/>
              </a:rPr>
              <a:t> </a:t>
            </a:r>
            <a:r>
              <a:rPr lang="en-US" err="1">
                <a:latin typeface="Calibri Light"/>
                <a:ea typeface="+mn-lt"/>
                <a:cs typeface="+mn-lt"/>
              </a:rPr>
              <a:t>propia</a:t>
            </a:r>
            <a:r>
              <a:rPr lang="en-US">
                <a:latin typeface="Calibri Light"/>
                <a:ea typeface="+mn-lt"/>
                <a:cs typeface="+mn-lt"/>
              </a:rPr>
              <a:t> </a:t>
            </a:r>
            <a:r>
              <a:rPr lang="en-US" err="1">
                <a:latin typeface="Calibri Light"/>
                <a:ea typeface="+mn-lt"/>
                <a:cs typeface="+mn-lt"/>
              </a:rPr>
              <a:t>experiencia</a:t>
            </a:r>
            <a:r>
              <a:rPr lang="en-US">
                <a:latin typeface="Calibri Light"/>
                <a:ea typeface="+mn-lt"/>
                <a:cs typeface="+mn-lt"/>
              </a:rPr>
              <a:t>, </a:t>
            </a:r>
            <a:r>
              <a:rPr lang="en-US" err="1">
                <a:latin typeface="Calibri Light"/>
                <a:ea typeface="+mn-lt"/>
                <a:cs typeface="+mn-lt"/>
              </a:rPr>
              <a:t>asi</a:t>
            </a:r>
            <a:r>
              <a:rPr lang="en-US">
                <a:latin typeface="Calibri Light"/>
                <a:ea typeface="+mn-lt"/>
                <a:cs typeface="+mn-lt"/>
              </a:rPr>
              <a:t> </a:t>
            </a:r>
            <a:r>
              <a:rPr lang="en-US" err="1">
                <a:latin typeface="Calibri Light"/>
                <a:ea typeface="+mn-lt"/>
                <a:cs typeface="+mn-lt"/>
              </a:rPr>
              <a:t>como</a:t>
            </a:r>
            <a:r>
              <a:rPr lang="en-US">
                <a:latin typeface="Calibri Light"/>
                <a:ea typeface="+mn-lt"/>
                <a:cs typeface="+mn-lt"/>
              </a:rPr>
              <a:t> un </a:t>
            </a:r>
            <a:r>
              <a:rPr lang="en-US" err="1">
                <a:latin typeface="Calibri Light"/>
                <a:ea typeface="+mn-lt"/>
                <a:cs typeface="+mn-lt"/>
              </a:rPr>
              <a:t>aprendizaje</a:t>
            </a:r>
            <a:r>
              <a:rPr lang="en-US">
                <a:latin typeface="Calibri Light"/>
                <a:ea typeface="+mn-lt"/>
                <a:cs typeface="+mn-lt"/>
              </a:rPr>
              <a:t> </a:t>
            </a:r>
            <a:r>
              <a:rPr lang="en-US" err="1">
                <a:latin typeface="Calibri Light"/>
                <a:ea typeface="+mn-lt"/>
                <a:cs typeface="+mn-lt"/>
              </a:rPr>
              <a:t>tecnico</a:t>
            </a:r>
            <a:r>
              <a:rPr lang="en-US">
                <a:latin typeface="Calibri Light"/>
                <a:ea typeface="+mn-lt"/>
                <a:cs typeface="+mn-lt"/>
              </a:rPr>
              <a:t>. </a:t>
            </a:r>
          </a:p>
          <a:p>
            <a:pPr marL="0" indent="0" algn="just">
              <a:buNone/>
            </a:pPr>
            <a:r>
              <a:rPr lang="en-US">
                <a:latin typeface="Calibri Light"/>
                <a:cs typeface="Calibri"/>
              </a:rPr>
              <a:t>  Sin embargo </a:t>
            </a:r>
            <a:r>
              <a:rPr lang="en-US" err="1">
                <a:latin typeface="Calibri Light"/>
                <a:cs typeface="Calibri"/>
              </a:rPr>
              <a:t>tiende</a:t>
            </a:r>
            <a:r>
              <a:rPr lang="en-US">
                <a:latin typeface="Calibri Light"/>
                <a:cs typeface="Calibri"/>
              </a:rPr>
              <a:t> a ser </a:t>
            </a:r>
            <a:r>
              <a:rPr lang="en-US" err="1">
                <a:latin typeface="Calibri Light"/>
                <a:cs typeface="Calibri"/>
              </a:rPr>
              <a:t>dificil</a:t>
            </a:r>
            <a:r>
              <a:rPr lang="en-US">
                <a:latin typeface="Calibri Light"/>
                <a:cs typeface="Calibri"/>
              </a:rPr>
              <a:t> </a:t>
            </a:r>
            <a:r>
              <a:rPr lang="en-US" err="1">
                <a:latin typeface="Calibri Light"/>
                <a:cs typeface="Calibri"/>
              </a:rPr>
              <a:t>porque</a:t>
            </a:r>
            <a:r>
              <a:rPr lang="en-US">
                <a:latin typeface="Calibri Light"/>
                <a:cs typeface="Calibri"/>
              </a:rPr>
              <a:t> se </a:t>
            </a:r>
            <a:r>
              <a:rPr lang="en-US" err="1">
                <a:latin typeface="Calibri Light"/>
                <a:cs typeface="Calibri"/>
              </a:rPr>
              <a:t>requiere</a:t>
            </a:r>
            <a:r>
              <a:rPr lang="en-US">
                <a:latin typeface="Calibri Light"/>
                <a:cs typeface="Calibri"/>
              </a:rPr>
              <a:t> un gran </a:t>
            </a:r>
            <a:r>
              <a:rPr lang="en-US" err="1">
                <a:latin typeface="Calibri Light"/>
                <a:cs typeface="Calibri"/>
              </a:rPr>
              <a:t>compromiso</a:t>
            </a:r>
            <a:r>
              <a:rPr lang="en-US">
                <a:latin typeface="Calibri Light"/>
                <a:cs typeface="Calibri"/>
              </a:rPr>
              <a:t> con </a:t>
            </a:r>
            <a:r>
              <a:rPr lang="en-US" err="1">
                <a:latin typeface="Calibri Light"/>
                <a:cs typeface="Calibri"/>
              </a:rPr>
              <a:t>los</a:t>
            </a:r>
            <a:r>
              <a:rPr lang="en-US">
                <a:latin typeface="Calibri Light"/>
                <a:cs typeface="Calibri"/>
              </a:rPr>
              <a:t> </a:t>
            </a:r>
            <a:r>
              <a:rPr lang="en-US" err="1">
                <a:latin typeface="Calibri Light"/>
                <a:cs typeface="Calibri"/>
              </a:rPr>
              <a:t>objetivos</a:t>
            </a:r>
            <a:r>
              <a:rPr lang="en-US">
                <a:latin typeface="Calibri Light"/>
                <a:cs typeface="Calibri"/>
              </a:rPr>
              <a:t> a </a:t>
            </a:r>
            <a:r>
              <a:rPr lang="en-US" err="1">
                <a:latin typeface="Calibri Light"/>
                <a:cs typeface="Calibri"/>
              </a:rPr>
              <a:t>alcanzar</a:t>
            </a:r>
            <a:r>
              <a:rPr lang="en-US">
                <a:latin typeface="Calibri Light"/>
                <a:cs typeface="Calibri"/>
              </a:rPr>
              <a:t> </a:t>
            </a:r>
            <a:r>
              <a:rPr lang="en-US" err="1">
                <a:latin typeface="Calibri Light"/>
                <a:cs typeface="Calibri"/>
              </a:rPr>
              <a:t>por</a:t>
            </a:r>
            <a:r>
              <a:rPr lang="en-US">
                <a:latin typeface="Calibri Light"/>
                <a:cs typeface="Calibri"/>
              </a:rPr>
              <a:t> </a:t>
            </a:r>
            <a:r>
              <a:rPr lang="en-US" err="1">
                <a:latin typeface="Calibri Light"/>
                <a:cs typeface="Calibri"/>
              </a:rPr>
              <a:t>parte</a:t>
            </a:r>
            <a:r>
              <a:rPr lang="en-US">
                <a:latin typeface="Calibri Light"/>
                <a:cs typeface="Calibri"/>
              </a:rPr>
              <a:t> de </a:t>
            </a:r>
            <a:r>
              <a:rPr lang="en-US" err="1">
                <a:latin typeface="Calibri Light"/>
                <a:cs typeface="Calibri"/>
              </a:rPr>
              <a:t>todo</a:t>
            </a:r>
            <a:r>
              <a:rPr lang="en-US">
                <a:latin typeface="Calibri Light"/>
                <a:cs typeface="Calibri"/>
              </a:rPr>
              <a:t> </a:t>
            </a:r>
            <a:r>
              <a:rPr lang="en-US" err="1">
                <a:latin typeface="Calibri Light"/>
                <a:cs typeface="Calibri"/>
              </a:rPr>
              <a:t>el</a:t>
            </a:r>
            <a:r>
              <a:rPr lang="en-US">
                <a:latin typeface="Calibri Light"/>
                <a:cs typeface="Calibri"/>
              </a:rPr>
              <a:t> </a:t>
            </a:r>
            <a:r>
              <a:rPr lang="en-US" err="1">
                <a:latin typeface="Calibri Light"/>
                <a:cs typeface="Calibri"/>
              </a:rPr>
              <a:t>equipo</a:t>
            </a:r>
            <a:r>
              <a:rPr lang="en-US">
                <a:latin typeface="Calibri Light"/>
                <a:cs typeface="Calibri"/>
              </a:rPr>
              <a:t>.</a:t>
            </a:r>
          </a:p>
        </p:txBody>
      </p:sp>
      <p:sp>
        <p:nvSpPr>
          <p:cNvPr id="4" name="Slide Number Placeholder 3">
            <a:extLst>
              <a:ext uri="{FF2B5EF4-FFF2-40B4-BE49-F238E27FC236}">
                <a16:creationId xmlns:a16="http://schemas.microsoft.com/office/drawing/2014/main" id="{6FD9290E-7F7E-51DA-8567-E64D2D3B199B}"/>
              </a:ext>
            </a:extLst>
          </p:cNvPr>
          <p:cNvSpPr>
            <a:spLocks noGrp="1"/>
          </p:cNvSpPr>
          <p:nvPr>
            <p:ph type="sldNum" sz="quarter" idx="12"/>
          </p:nvPr>
        </p:nvSpPr>
        <p:spPr/>
        <p:txBody>
          <a:bodyPr/>
          <a:lstStyle/>
          <a:p>
            <a:fld id="{330EA680-D336-4FF7-8B7A-9848BB0A1C32}" type="slidenum">
              <a:rPr lang="en-US" smtClean="0"/>
              <a:t>32</a:t>
            </a:fld>
            <a:endParaRPr lang="en-US"/>
          </a:p>
        </p:txBody>
      </p:sp>
      <p:sp>
        <p:nvSpPr>
          <p:cNvPr id="3" name="Footer Placeholder 2">
            <a:extLst>
              <a:ext uri="{FF2B5EF4-FFF2-40B4-BE49-F238E27FC236}">
                <a16:creationId xmlns:a16="http://schemas.microsoft.com/office/drawing/2014/main" id="{B8649F39-C594-EC51-B13D-E9B647C94948}"/>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1784943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8930-F593-D218-C9AB-6498D09FDED0}"/>
              </a:ext>
            </a:extLst>
          </p:cNvPr>
          <p:cNvSpPr>
            <a:spLocks noGrp="1"/>
          </p:cNvSpPr>
          <p:nvPr>
            <p:ph type="title"/>
          </p:nvPr>
        </p:nvSpPr>
        <p:spPr/>
        <p:txBody>
          <a:bodyPr/>
          <a:lstStyle/>
          <a:p>
            <a:r>
              <a:rPr lang="en-US" err="1">
                <a:cs typeface="Calibri Light"/>
              </a:rPr>
              <a:t>Enlistar</a:t>
            </a:r>
            <a:r>
              <a:rPr lang="en-US">
                <a:cs typeface="Calibri Light"/>
              </a:rPr>
              <a:t> </a:t>
            </a:r>
            <a:r>
              <a:rPr lang="en-US" err="1">
                <a:cs typeface="Calibri Light"/>
              </a:rPr>
              <a:t>los</a:t>
            </a:r>
            <a:r>
              <a:rPr lang="en-US">
                <a:cs typeface="Calibri Light"/>
              </a:rPr>
              <a:t> </a:t>
            </a:r>
            <a:r>
              <a:rPr lang="en-US" err="1">
                <a:cs typeface="Calibri Light"/>
              </a:rPr>
              <a:t>elementos</a:t>
            </a:r>
            <a:r>
              <a:rPr lang="en-US">
                <a:cs typeface="Calibri Light"/>
              </a:rPr>
              <a:t> </a:t>
            </a:r>
            <a:r>
              <a:rPr lang="en-US" err="1">
                <a:cs typeface="Calibri Light"/>
              </a:rPr>
              <a:t>por</a:t>
            </a:r>
            <a:r>
              <a:rPr lang="en-US">
                <a:cs typeface="Calibri Light"/>
              </a:rPr>
              <a:t> </a:t>
            </a:r>
            <a:r>
              <a:rPr lang="en-US" err="1">
                <a:cs typeface="Calibri Light"/>
              </a:rPr>
              <a:t>complejidad</a:t>
            </a:r>
          </a:p>
        </p:txBody>
      </p:sp>
      <p:sp>
        <p:nvSpPr>
          <p:cNvPr id="3" name="Content Placeholder 2">
            <a:extLst>
              <a:ext uri="{FF2B5EF4-FFF2-40B4-BE49-F238E27FC236}">
                <a16:creationId xmlns:a16="http://schemas.microsoft.com/office/drawing/2014/main" id="{B13F7E12-42F3-6998-7151-CD5D361D3BD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8E6D150-4286-A0FE-7B11-24E4EEA2AB63}"/>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F979F96C-D9ED-A1DA-7E12-2D0488992661}"/>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240703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1D318028-325E-D08E-CFF7-021D9C20FDCE}"/>
              </a:ext>
            </a:extLst>
          </p:cNvPr>
          <p:cNvPicPr>
            <a:picLocks noGrp="1" noChangeAspect="1"/>
          </p:cNvPicPr>
          <p:nvPr>
            <p:ph idx="1"/>
          </p:nvPr>
        </p:nvPicPr>
        <p:blipFill>
          <a:blip r:embed="rId2"/>
          <a:stretch>
            <a:fillRect/>
          </a:stretch>
        </p:blipFill>
        <p:spPr>
          <a:xfrm>
            <a:off x="502215" y="2398613"/>
            <a:ext cx="2025805" cy="1324208"/>
          </a:xfrm>
        </p:spPr>
      </p:pic>
      <p:pic>
        <p:nvPicPr>
          <p:cNvPr id="5" name="Picture 5" descr="A picture containing text, electronics, iPod&#10;&#10;Description automatically generated">
            <a:extLst>
              <a:ext uri="{FF2B5EF4-FFF2-40B4-BE49-F238E27FC236}">
                <a16:creationId xmlns:a16="http://schemas.microsoft.com/office/drawing/2014/main" id="{E58C6A00-DFA2-9027-E8A1-9A176CB401B8}"/>
              </a:ext>
            </a:extLst>
          </p:cNvPr>
          <p:cNvPicPr>
            <a:picLocks noChangeAspect="1"/>
          </p:cNvPicPr>
          <p:nvPr/>
        </p:nvPicPr>
        <p:blipFill>
          <a:blip r:embed="rId3"/>
          <a:stretch>
            <a:fillRect/>
          </a:stretch>
        </p:blipFill>
        <p:spPr>
          <a:xfrm>
            <a:off x="2836456" y="2022264"/>
            <a:ext cx="2743200" cy="1219200"/>
          </a:xfrm>
          <a:prstGeom prst="rect">
            <a:avLst/>
          </a:prstGeom>
        </p:spPr>
      </p:pic>
      <p:pic>
        <p:nvPicPr>
          <p:cNvPr id="2" name="Picture 2">
            <a:extLst>
              <a:ext uri="{FF2B5EF4-FFF2-40B4-BE49-F238E27FC236}">
                <a16:creationId xmlns:a16="http://schemas.microsoft.com/office/drawing/2014/main" id="{2E57CFCD-C22C-C615-51E6-8C2C3503A1E1}"/>
              </a:ext>
            </a:extLst>
          </p:cNvPr>
          <p:cNvPicPr>
            <a:picLocks noChangeAspect="1"/>
          </p:cNvPicPr>
          <p:nvPr/>
        </p:nvPicPr>
        <p:blipFill>
          <a:blip r:embed="rId4"/>
          <a:stretch>
            <a:fillRect/>
          </a:stretch>
        </p:blipFill>
        <p:spPr>
          <a:xfrm>
            <a:off x="619270" y="348598"/>
            <a:ext cx="1614311" cy="1721821"/>
          </a:xfrm>
          <a:prstGeom prst="rect">
            <a:avLst/>
          </a:prstGeom>
        </p:spPr>
      </p:pic>
      <p:pic>
        <p:nvPicPr>
          <p:cNvPr id="7" name="Picture 7" descr="Diagram&#10;&#10;Description automatically generated">
            <a:extLst>
              <a:ext uri="{FF2B5EF4-FFF2-40B4-BE49-F238E27FC236}">
                <a16:creationId xmlns:a16="http://schemas.microsoft.com/office/drawing/2014/main" id="{202F4EDD-6619-D939-5D43-90E3D21A36C6}"/>
              </a:ext>
            </a:extLst>
          </p:cNvPr>
          <p:cNvPicPr>
            <a:picLocks noChangeAspect="1"/>
          </p:cNvPicPr>
          <p:nvPr/>
        </p:nvPicPr>
        <p:blipFill>
          <a:blip r:embed="rId5"/>
          <a:stretch>
            <a:fillRect/>
          </a:stretch>
        </p:blipFill>
        <p:spPr>
          <a:xfrm>
            <a:off x="2606012" y="467920"/>
            <a:ext cx="2194932" cy="1283505"/>
          </a:xfrm>
          <a:prstGeom prst="rect">
            <a:avLst/>
          </a:prstGeom>
        </p:spPr>
      </p:pic>
      <p:pic>
        <p:nvPicPr>
          <p:cNvPr id="3" name="Picture 7">
            <a:extLst>
              <a:ext uri="{FF2B5EF4-FFF2-40B4-BE49-F238E27FC236}">
                <a16:creationId xmlns:a16="http://schemas.microsoft.com/office/drawing/2014/main" id="{3EF7A923-1274-2B15-0302-04C9CAC029C7}"/>
              </a:ext>
            </a:extLst>
          </p:cNvPr>
          <p:cNvPicPr>
            <a:picLocks noChangeAspect="1"/>
          </p:cNvPicPr>
          <p:nvPr/>
        </p:nvPicPr>
        <p:blipFill>
          <a:blip r:embed="rId6"/>
          <a:stretch>
            <a:fillRect/>
          </a:stretch>
        </p:blipFill>
        <p:spPr>
          <a:xfrm>
            <a:off x="4993613" y="247759"/>
            <a:ext cx="2432756" cy="1621838"/>
          </a:xfrm>
          <a:prstGeom prst="rect">
            <a:avLst/>
          </a:prstGeom>
        </p:spPr>
      </p:pic>
      <p:pic>
        <p:nvPicPr>
          <p:cNvPr id="8" name="Picture 8">
            <a:extLst>
              <a:ext uri="{FF2B5EF4-FFF2-40B4-BE49-F238E27FC236}">
                <a16:creationId xmlns:a16="http://schemas.microsoft.com/office/drawing/2014/main" id="{DD87DE91-B79E-F3B0-63C4-065F359F5832}"/>
              </a:ext>
            </a:extLst>
          </p:cNvPr>
          <p:cNvPicPr>
            <a:picLocks noChangeAspect="1"/>
          </p:cNvPicPr>
          <p:nvPr/>
        </p:nvPicPr>
        <p:blipFill>
          <a:blip r:embed="rId7"/>
          <a:stretch>
            <a:fillRect/>
          </a:stretch>
        </p:blipFill>
        <p:spPr>
          <a:xfrm>
            <a:off x="7618425" y="-1794"/>
            <a:ext cx="2133600" cy="2133600"/>
          </a:xfrm>
          <a:prstGeom prst="rect">
            <a:avLst/>
          </a:prstGeom>
        </p:spPr>
      </p:pic>
      <p:pic>
        <p:nvPicPr>
          <p:cNvPr id="9" name="Picture 9">
            <a:extLst>
              <a:ext uri="{FF2B5EF4-FFF2-40B4-BE49-F238E27FC236}">
                <a16:creationId xmlns:a16="http://schemas.microsoft.com/office/drawing/2014/main" id="{E32C7866-F689-0CB2-4543-2E262E33E0C3}"/>
              </a:ext>
            </a:extLst>
          </p:cNvPr>
          <p:cNvPicPr>
            <a:picLocks noChangeAspect="1"/>
          </p:cNvPicPr>
          <p:nvPr/>
        </p:nvPicPr>
        <p:blipFill>
          <a:blip r:embed="rId8"/>
          <a:stretch>
            <a:fillRect/>
          </a:stretch>
        </p:blipFill>
        <p:spPr>
          <a:xfrm>
            <a:off x="9862498" y="76274"/>
            <a:ext cx="2333625" cy="1962150"/>
          </a:xfrm>
          <a:prstGeom prst="rect">
            <a:avLst/>
          </a:prstGeom>
        </p:spPr>
      </p:pic>
      <p:pic>
        <p:nvPicPr>
          <p:cNvPr id="10" name="Picture 10" descr="Diagram&#10;&#10;Description automatically generated">
            <a:extLst>
              <a:ext uri="{FF2B5EF4-FFF2-40B4-BE49-F238E27FC236}">
                <a16:creationId xmlns:a16="http://schemas.microsoft.com/office/drawing/2014/main" id="{95366C59-4AB9-7C88-BC8B-52A88E8A1229}"/>
              </a:ext>
            </a:extLst>
          </p:cNvPr>
          <p:cNvPicPr>
            <a:picLocks noChangeAspect="1"/>
          </p:cNvPicPr>
          <p:nvPr/>
        </p:nvPicPr>
        <p:blipFill>
          <a:blip r:embed="rId9"/>
          <a:stretch>
            <a:fillRect/>
          </a:stretch>
        </p:blipFill>
        <p:spPr>
          <a:xfrm>
            <a:off x="6959753" y="2267387"/>
            <a:ext cx="2460978" cy="1695994"/>
          </a:xfrm>
          <a:prstGeom prst="rect">
            <a:avLst/>
          </a:prstGeom>
        </p:spPr>
      </p:pic>
      <p:pic>
        <p:nvPicPr>
          <p:cNvPr id="6" name="Picture 10" descr="Diagram, engineering drawing&#10;&#10;Description automatically generated">
            <a:extLst>
              <a:ext uri="{FF2B5EF4-FFF2-40B4-BE49-F238E27FC236}">
                <a16:creationId xmlns:a16="http://schemas.microsoft.com/office/drawing/2014/main" id="{1EF777D4-4581-3362-39FA-20CE7DA6B3AB}"/>
              </a:ext>
            </a:extLst>
          </p:cNvPr>
          <p:cNvPicPr>
            <a:picLocks noChangeAspect="1"/>
          </p:cNvPicPr>
          <p:nvPr/>
        </p:nvPicPr>
        <p:blipFill>
          <a:blip r:embed="rId10"/>
          <a:stretch>
            <a:fillRect/>
          </a:stretch>
        </p:blipFill>
        <p:spPr>
          <a:xfrm rot="5400000">
            <a:off x="5114807" y="2457444"/>
            <a:ext cx="2508016" cy="1331632"/>
          </a:xfrm>
          <a:prstGeom prst="rect">
            <a:avLst/>
          </a:prstGeom>
        </p:spPr>
      </p:pic>
      <p:pic>
        <p:nvPicPr>
          <p:cNvPr id="11" name="Picture 11">
            <a:extLst>
              <a:ext uri="{FF2B5EF4-FFF2-40B4-BE49-F238E27FC236}">
                <a16:creationId xmlns:a16="http://schemas.microsoft.com/office/drawing/2014/main" id="{55A5DB4C-28BC-F3BC-653C-00DE56367BB1}"/>
              </a:ext>
            </a:extLst>
          </p:cNvPr>
          <p:cNvPicPr>
            <a:picLocks noChangeAspect="1"/>
          </p:cNvPicPr>
          <p:nvPr/>
        </p:nvPicPr>
        <p:blipFill>
          <a:blip r:embed="rId11"/>
          <a:stretch>
            <a:fillRect/>
          </a:stretch>
        </p:blipFill>
        <p:spPr>
          <a:xfrm>
            <a:off x="387585" y="4096808"/>
            <a:ext cx="2743200" cy="1543050"/>
          </a:xfrm>
          <a:prstGeom prst="rect">
            <a:avLst/>
          </a:prstGeom>
        </p:spPr>
      </p:pic>
      <p:pic>
        <p:nvPicPr>
          <p:cNvPr id="12" name="Picture 12">
            <a:extLst>
              <a:ext uri="{FF2B5EF4-FFF2-40B4-BE49-F238E27FC236}">
                <a16:creationId xmlns:a16="http://schemas.microsoft.com/office/drawing/2014/main" id="{930FE7A1-2C4A-476A-1C19-F3AC8FD2CCF7}"/>
              </a:ext>
            </a:extLst>
          </p:cNvPr>
          <p:cNvPicPr>
            <a:picLocks noChangeAspect="1"/>
          </p:cNvPicPr>
          <p:nvPr/>
        </p:nvPicPr>
        <p:blipFill>
          <a:blip r:embed="rId12"/>
          <a:stretch>
            <a:fillRect/>
          </a:stretch>
        </p:blipFill>
        <p:spPr>
          <a:xfrm>
            <a:off x="3201713" y="4306975"/>
            <a:ext cx="1104015" cy="1121735"/>
          </a:xfrm>
          <a:prstGeom prst="rect">
            <a:avLst/>
          </a:prstGeom>
        </p:spPr>
      </p:pic>
      <p:pic>
        <p:nvPicPr>
          <p:cNvPr id="13" name="Picture 13">
            <a:extLst>
              <a:ext uri="{FF2B5EF4-FFF2-40B4-BE49-F238E27FC236}">
                <a16:creationId xmlns:a16="http://schemas.microsoft.com/office/drawing/2014/main" id="{7ECC9915-4C01-F2E9-273C-F93DF8D98987}"/>
              </a:ext>
            </a:extLst>
          </p:cNvPr>
          <p:cNvPicPr>
            <a:picLocks noChangeAspect="1"/>
          </p:cNvPicPr>
          <p:nvPr/>
        </p:nvPicPr>
        <p:blipFill>
          <a:blip r:embed="rId13"/>
          <a:stretch>
            <a:fillRect/>
          </a:stretch>
        </p:blipFill>
        <p:spPr>
          <a:xfrm>
            <a:off x="4547300" y="4269234"/>
            <a:ext cx="1416756" cy="1416756"/>
          </a:xfrm>
          <a:prstGeom prst="rect">
            <a:avLst/>
          </a:prstGeom>
        </p:spPr>
      </p:pic>
      <p:pic>
        <p:nvPicPr>
          <p:cNvPr id="14" name="Picture 14" descr="A picture containing icon&#10;&#10;Description automatically generated">
            <a:extLst>
              <a:ext uri="{FF2B5EF4-FFF2-40B4-BE49-F238E27FC236}">
                <a16:creationId xmlns:a16="http://schemas.microsoft.com/office/drawing/2014/main" id="{5D242D61-083D-6B6B-8C7D-0200C6DB650D}"/>
              </a:ext>
            </a:extLst>
          </p:cNvPr>
          <p:cNvPicPr>
            <a:picLocks noChangeAspect="1"/>
          </p:cNvPicPr>
          <p:nvPr/>
        </p:nvPicPr>
        <p:blipFill>
          <a:blip r:embed="rId14"/>
          <a:stretch>
            <a:fillRect/>
          </a:stretch>
        </p:blipFill>
        <p:spPr>
          <a:xfrm>
            <a:off x="7626256" y="4100693"/>
            <a:ext cx="1290084" cy="1010435"/>
          </a:xfrm>
          <a:prstGeom prst="rect">
            <a:avLst/>
          </a:prstGeom>
        </p:spPr>
      </p:pic>
      <p:pic>
        <p:nvPicPr>
          <p:cNvPr id="15" name="Picture 14">
            <a:extLst>
              <a:ext uri="{FF2B5EF4-FFF2-40B4-BE49-F238E27FC236}">
                <a16:creationId xmlns:a16="http://schemas.microsoft.com/office/drawing/2014/main" id="{77DAB948-C6B5-2AC7-60A2-8B79FAED19D6}"/>
              </a:ext>
            </a:extLst>
          </p:cNvPr>
          <p:cNvPicPr>
            <a:picLocks noChangeAspect="1"/>
          </p:cNvPicPr>
          <p:nvPr/>
        </p:nvPicPr>
        <p:blipFill>
          <a:blip r:embed="rId15"/>
          <a:stretch>
            <a:fillRect/>
          </a:stretch>
        </p:blipFill>
        <p:spPr>
          <a:xfrm>
            <a:off x="4800425" y="5683102"/>
            <a:ext cx="1290084" cy="1071266"/>
          </a:xfrm>
          <a:prstGeom prst="rect">
            <a:avLst/>
          </a:prstGeom>
        </p:spPr>
      </p:pic>
      <p:pic>
        <p:nvPicPr>
          <p:cNvPr id="16" name="Picture 16" descr="A picture containing chain, metalware&#10;&#10;Description automatically generated">
            <a:extLst>
              <a:ext uri="{FF2B5EF4-FFF2-40B4-BE49-F238E27FC236}">
                <a16:creationId xmlns:a16="http://schemas.microsoft.com/office/drawing/2014/main" id="{4C36EDEB-7708-97EF-2170-2E7F57D9B88D}"/>
              </a:ext>
            </a:extLst>
          </p:cNvPr>
          <p:cNvPicPr>
            <a:picLocks noChangeAspect="1"/>
          </p:cNvPicPr>
          <p:nvPr/>
        </p:nvPicPr>
        <p:blipFill>
          <a:blip r:embed="rId16"/>
          <a:stretch>
            <a:fillRect/>
          </a:stretch>
        </p:blipFill>
        <p:spPr>
          <a:xfrm>
            <a:off x="9559808" y="1718733"/>
            <a:ext cx="1313275" cy="1332090"/>
          </a:xfrm>
          <a:prstGeom prst="rect">
            <a:avLst/>
          </a:prstGeom>
        </p:spPr>
      </p:pic>
      <p:pic>
        <p:nvPicPr>
          <p:cNvPr id="17" name="Picture 17" descr="Diagram&#10;&#10;Description automatically generated">
            <a:extLst>
              <a:ext uri="{FF2B5EF4-FFF2-40B4-BE49-F238E27FC236}">
                <a16:creationId xmlns:a16="http://schemas.microsoft.com/office/drawing/2014/main" id="{0FBB33AE-879B-FE71-C23A-2253A3F85986}"/>
              </a:ext>
            </a:extLst>
          </p:cNvPr>
          <p:cNvPicPr>
            <a:picLocks noChangeAspect="1"/>
          </p:cNvPicPr>
          <p:nvPr/>
        </p:nvPicPr>
        <p:blipFill>
          <a:blip r:embed="rId17"/>
          <a:stretch>
            <a:fillRect/>
          </a:stretch>
        </p:blipFill>
        <p:spPr>
          <a:xfrm>
            <a:off x="9451623" y="3112362"/>
            <a:ext cx="2510882" cy="1874366"/>
          </a:xfrm>
          <a:prstGeom prst="rect">
            <a:avLst/>
          </a:prstGeom>
        </p:spPr>
      </p:pic>
      <p:pic>
        <p:nvPicPr>
          <p:cNvPr id="18" name="Picture 18">
            <a:extLst>
              <a:ext uri="{FF2B5EF4-FFF2-40B4-BE49-F238E27FC236}">
                <a16:creationId xmlns:a16="http://schemas.microsoft.com/office/drawing/2014/main" id="{B81848A7-1E0D-BFEE-3654-B95F9464DFD9}"/>
              </a:ext>
            </a:extLst>
          </p:cNvPr>
          <p:cNvPicPr>
            <a:picLocks noChangeAspect="1"/>
          </p:cNvPicPr>
          <p:nvPr/>
        </p:nvPicPr>
        <p:blipFill rotWithShape="1">
          <a:blip r:embed="rId18"/>
          <a:srcRect t="19879" r="-429" b="25581"/>
          <a:stretch/>
        </p:blipFill>
        <p:spPr>
          <a:xfrm>
            <a:off x="20695" y="5864028"/>
            <a:ext cx="2207003" cy="886089"/>
          </a:xfrm>
          <a:prstGeom prst="rect">
            <a:avLst/>
          </a:prstGeom>
        </p:spPr>
      </p:pic>
      <p:pic>
        <p:nvPicPr>
          <p:cNvPr id="20" name="Picture 20">
            <a:extLst>
              <a:ext uri="{FF2B5EF4-FFF2-40B4-BE49-F238E27FC236}">
                <a16:creationId xmlns:a16="http://schemas.microsoft.com/office/drawing/2014/main" id="{F19EA623-0780-4BF3-219F-01ACA47272BD}"/>
              </a:ext>
            </a:extLst>
          </p:cNvPr>
          <p:cNvPicPr>
            <a:picLocks noChangeAspect="1"/>
          </p:cNvPicPr>
          <p:nvPr/>
        </p:nvPicPr>
        <p:blipFill>
          <a:blip r:embed="rId19"/>
          <a:stretch>
            <a:fillRect/>
          </a:stretch>
        </p:blipFill>
        <p:spPr>
          <a:xfrm>
            <a:off x="6398919" y="4518213"/>
            <a:ext cx="1379127" cy="1001277"/>
          </a:xfrm>
          <a:prstGeom prst="rect">
            <a:avLst/>
          </a:prstGeom>
        </p:spPr>
      </p:pic>
      <p:pic>
        <p:nvPicPr>
          <p:cNvPr id="21" name="Picture 21" descr="Diagram&#10;&#10;Description automatically generated">
            <a:extLst>
              <a:ext uri="{FF2B5EF4-FFF2-40B4-BE49-F238E27FC236}">
                <a16:creationId xmlns:a16="http://schemas.microsoft.com/office/drawing/2014/main" id="{74E33D6A-756B-CD9A-99A7-553896C2E40B}"/>
              </a:ext>
            </a:extLst>
          </p:cNvPr>
          <p:cNvPicPr>
            <a:picLocks noChangeAspect="1"/>
          </p:cNvPicPr>
          <p:nvPr/>
        </p:nvPicPr>
        <p:blipFill>
          <a:blip r:embed="rId20"/>
          <a:stretch>
            <a:fillRect/>
          </a:stretch>
        </p:blipFill>
        <p:spPr>
          <a:xfrm>
            <a:off x="2899249" y="5624002"/>
            <a:ext cx="1944030" cy="1128243"/>
          </a:xfrm>
          <a:prstGeom prst="rect">
            <a:avLst/>
          </a:prstGeom>
        </p:spPr>
      </p:pic>
      <p:sp>
        <p:nvSpPr>
          <p:cNvPr id="22" name="TextBox 21">
            <a:extLst>
              <a:ext uri="{FF2B5EF4-FFF2-40B4-BE49-F238E27FC236}">
                <a16:creationId xmlns:a16="http://schemas.microsoft.com/office/drawing/2014/main" id="{2C168F76-4CA6-783A-B67F-8DEB1A662D0D}"/>
              </a:ext>
            </a:extLst>
          </p:cNvPr>
          <p:cNvSpPr txBox="1"/>
          <p:nvPr/>
        </p:nvSpPr>
        <p:spPr>
          <a:xfrm>
            <a:off x="6124221" y="3433702"/>
            <a:ext cx="11853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Tornillo </a:t>
            </a:r>
            <a:endParaRPr lang="en-US"/>
          </a:p>
        </p:txBody>
      </p:sp>
      <p:sp>
        <p:nvSpPr>
          <p:cNvPr id="19" name="TextBox 18">
            <a:extLst>
              <a:ext uri="{FF2B5EF4-FFF2-40B4-BE49-F238E27FC236}">
                <a16:creationId xmlns:a16="http://schemas.microsoft.com/office/drawing/2014/main" id="{C7F8F4F9-D3DE-C784-5EE8-8504D70E56BC}"/>
              </a:ext>
            </a:extLst>
          </p:cNvPr>
          <p:cNvSpPr txBox="1"/>
          <p:nvPr/>
        </p:nvSpPr>
        <p:spPr>
          <a:xfrm>
            <a:off x="1420517" y="432740"/>
            <a:ext cx="667927" cy="30777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Polea</a:t>
            </a:r>
            <a:endParaRPr lang="en-US" sz="1400"/>
          </a:p>
        </p:txBody>
      </p:sp>
      <p:sp>
        <p:nvSpPr>
          <p:cNvPr id="24" name="TextBox 23">
            <a:extLst>
              <a:ext uri="{FF2B5EF4-FFF2-40B4-BE49-F238E27FC236}">
                <a16:creationId xmlns:a16="http://schemas.microsoft.com/office/drawing/2014/main" id="{19BE6EA4-4841-8636-50D7-783C2CF7CE9D}"/>
              </a:ext>
            </a:extLst>
          </p:cNvPr>
          <p:cNvSpPr txBox="1"/>
          <p:nvPr/>
        </p:nvSpPr>
        <p:spPr>
          <a:xfrm>
            <a:off x="7892815" y="5061185"/>
            <a:ext cx="912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Pistón</a:t>
            </a:r>
            <a:r>
              <a:rPr lang="en-US">
                <a:cs typeface="Calibri"/>
              </a:rPr>
              <a:t> </a:t>
            </a:r>
            <a:endParaRPr lang="en-US"/>
          </a:p>
        </p:txBody>
      </p:sp>
      <p:sp>
        <p:nvSpPr>
          <p:cNvPr id="23" name="TextBox 22">
            <a:extLst>
              <a:ext uri="{FF2B5EF4-FFF2-40B4-BE49-F238E27FC236}">
                <a16:creationId xmlns:a16="http://schemas.microsoft.com/office/drawing/2014/main" id="{00985794-D2D7-1B41-2481-FA922C7734E9}"/>
              </a:ext>
            </a:extLst>
          </p:cNvPr>
          <p:cNvSpPr txBox="1"/>
          <p:nvPr/>
        </p:nvSpPr>
        <p:spPr>
          <a:xfrm>
            <a:off x="3531219" y="1561169"/>
            <a:ext cx="13536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Tornillo sin fin</a:t>
            </a:r>
          </a:p>
        </p:txBody>
      </p:sp>
      <p:sp>
        <p:nvSpPr>
          <p:cNvPr id="25" name="TextBox 24">
            <a:extLst>
              <a:ext uri="{FF2B5EF4-FFF2-40B4-BE49-F238E27FC236}">
                <a16:creationId xmlns:a16="http://schemas.microsoft.com/office/drawing/2014/main" id="{23F22A39-B559-8901-4738-4A3E5FEA074A}"/>
              </a:ext>
            </a:extLst>
          </p:cNvPr>
          <p:cNvSpPr txBox="1"/>
          <p:nvPr/>
        </p:nvSpPr>
        <p:spPr>
          <a:xfrm>
            <a:off x="1392296" y="4421481"/>
            <a:ext cx="9934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Palanca </a:t>
            </a:r>
            <a:endParaRPr lang="en-US"/>
          </a:p>
        </p:txBody>
      </p:sp>
      <p:sp>
        <p:nvSpPr>
          <p:cNvPr id="26" name="TextBox 25">
            <a:extLst>
              <a:ext uri="{FF2B5EF4-FFF2-40B4-BE49-F238E27FC236}">
                <a16:creationId xmlns:a16="http://schemas.microsoft.com/office/drawing/2014/main" id="{3BE97C9E-054F-D856-4C2F-069FC782DC51}"/>
              </a:ext>
            </a:extLst>
          </p:cNvPr>
          <p:cNvSpPr txBox="1"/>
          <p:nvPr/>
        </p:nvSpPr>
        <p:spPr>
          <a:xfrm>
            <a:off x="4990386" y="1763015"/>
            <a:ext cx="1818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Palanca</a:t>
            </a:r>
            <a:endParaRPr lang="en-US"/>
          </a:p>
        </p:txBody>
      </p:sp>
      <p:sp>
        <p:nvSpPr>
          <p:cNvPr id="27" name="TextBox 26">
            <a:extLst>
              <a:ext uri="{FF2B5EF4-FFF2-40B4-BE49-F238E27FC236}">
                <a16:creationId xmlns:a16="http://schemas.microsoft.com/office/drawing/2014/main" id="{9F057C32-F832-3B6B-B8EC-C1B4C05A474E}"/>
              </a:ext>
            </a:extLst>
          </p:cNvPr>
          <p:cNvSpPr txBox="1"/>
          <p:nvPr/>
        </p:nvSpPr>
        <p:spPr>
          <a:xfrm>
            <a:off x="6707481" y="5465704"/>
            <a:ext cx="912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cuerda</a:t>
            </a:r>
          </a:p>
        </p:txBody>
      </p:sp>
      <p:sp>
        <p:nvSpPr>
          <p:cNvPr id="28" name="TextBox 27">
            <a:extLst>
              <a:ext uri="{FF2B5EF4-FFF2-40B4-BE49-F238E27FC236}">
                <a16:creationId xmlns:a16="http://schemas.microsoft.com/office/drawing/2014/main" id="{586F0963-7585-CE23-0EB5-94F5AD7305E0}"/>
              </a:ext>
            </a:extLst>
          </p:cNvPr>
          <p:cNvSpPr txBox="1"/>
          <p:nvPr/>
        </p:nvSpPr>
        <p:spPr>
          <a:xfrm>
            <a:off x="8419629" y="2991555"/>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Tren de </a:t>
            </a:r>
            <a:r>
              <a:rPr lang="en-US" err="1">
                <a:cs typeface="Calibri"/>
              </a:rPr>
              <a:t>poleas</a:t>
            </a:r>
            <a:endParaRPr lang="en-US" err="1"/>
          </a:p>
        </p:txBody>
      </p:sp>
      <p:sp>
        <p:nvSpPr>
          <p:cNvPr id="29" name="TextBox 28">
            <a:extLst>
              <a:ext uri="{FF2B5EF4-FFF2-40B4-BE49-F238E27FC236}">
                <a16:creationId xmlns:a16="http://schemas.microsoft.com/office/drawing/2014/main" id="{4CE14776-EFBB-B5AF-466F-E903CAF7A218}"/>
              </a:ext>
            </a:extLst>
          </p:cNvPr>
          <p:cNvSpPr txBox="1"/>
          <p:nvPr/>
        </p:nvSpPr>
        <p:spPr>
          <a:xfrm>
            <a:off x="4635967" y="5519852"/>
            <a:ext cx="1818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Tornillo</a:t>
            </a:r>
            <a:endParaRPr lang="en-US"/>
          </a:p>
        </p:txBody>
      </p:sp>
      <p:pic>
        <p:nvPicPr>
          <p:cNvPr id="30" name="Picture 30" descr="Diagram&#10;&#10;Description automatically generated">
            <a:extLst>
              <a:ext uri="{FF2B5EF4-FFF2-40B4-BE49-F238E27FC236}">
                <a16:creationId xmlns:a16="http://schemas.microsoft.com/office/drawing/2014/main" id="{DE2DDE72-1F8A-4088-059E-90F6CA43B22B}"/>
              </a:ext>
            </a:extLst>
          </p:cNvPr>
          <p:cNvPicPr>
            <a:picLocks noChangeAspect="1"/>
          </p:cNvPicPr>
          <p:nvPr/>
        </p:nvPicPr>
        <p:blipFill>
          <a:blip r:embed="rId21"/>
          <a:stretch>
            <a:fillRect/>
          </a:stretch>
        </p:blipFill>
        <p:spPr>
          <a:xfrm>
            <a:off x="7857065" y="5650813"/>
            <a:ext cx="1285053" cy="1078522"/>
          </a:xfrm>
          <a:prstGeom prst="rect">
            <a:avLst/>
          </a:prstGeom>
        </p:spPr>
      </p:pic>
      <p:sp>
        <p:nvSpPr>
          <p:cNvPr id="31" name="TextBox 30">
            <a:extLst>
              <a:ext uri="{FF2B5EF4-FFF2-40B4-BE49-F238E27FC236}">
                <a16:creationId xmlns:a16="http://schemas.microsoft.com/office/drawing/2014/main" id="{792ED7DD-92A9-CB53-F995-E58B34BAB687}"/>
              </a:ext>
            </a:extLst>
          </p:cNvPr>
          <p:cNvSpPr txBox="1"/>
          <p:nvPr/>
        </p:nvSpPr>
        <p:spPr>
          <a:xfrm>
            <a:off x="3707780" y="6356194"/>
            <a:ext cx="14124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Leva </a:t>
            </a:r>
            <a:r>
              <a:rPr lang="en-US" sz="1400" err="1">
                <a:cs typeface="Calibri"/>
              </a:rPr>
              <a:t>excéntrica</a:t>
            </a:r>
            <a:endParaRPr lang="en-US" sz="1400" err="1"/>
          </a:p>
        </p:txBody>
      </p:sp>
      <p:sp>
        <p:nvSpPr>
          <p:cNvPr id="32" name="TextBox 31">
            <a:extLst>
              <a:ext uri="{FF2B5EF4-FFF2-40B4-BE49-F238E27FC236}">
                <a16:creationId xmlns:a16="http://schemas.microsoft.com/office/drawing/2014/main" id="{6A213FEC-F5F9-0F2B-B43B-8B144D55D3D0}"/>
              </a:ext>
            </a:extLst>
          </p:cNvPr>
          <p:cNvSpPr txBox="1"/>
          <p:nvPr/>
        </p:nvSpPr>
        <p:spPr>
          <a:xfrm>
            <a:off x="5484517" y="6387629"/>
            <a:ext cx="1053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err="1">
                <a:ea typeface="Calibri"/>
                <a:cs typeface="Calibri"/>
              </a:rPr>
              <a:t>Rondana</a:t>
            </a:r>
            <a:endParaRPr lang="en-US" sz="1400" err="1"/>
          </a:p>
        </p:txBody>
      </p:sp>
      <p:sp>
        <p:nvSpPr>
          <p:cNvPr id="33" name="TextBox 32">
            <a:extLst>
              <a:ext uri="{FF2B5EF4-FFF2-40B4-BE49-F238E27FC236}">
                <a16:creationId xmlns:a16="http://schemas.microsoft.com/office/drawing/2014/main" id="{6651A559-37BA-C34D-9B1E-7A2F0AB01888}"/>
              </a:ext>
            </a:extLst>
          </p:cNvPr>
          <p:cNvSpPr txBox="1"/>
          <p:nvPr/>
        </p:nvSpPr>
        <p:spPr>
          <a:xfrm>
            <a:off x="263407" y="1317035"/>
            <a:ext cx="100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Banda </a:t>
            </a:r>
            <a:endParaRPr lang="en-US"/>
          </a:p>
        </p:txBody>
      </p:sp>
      <p:sp>
        <p:nvSpPr>
          <p:cNvPr id="35" name="TextBox 34">
            <a:extLst>
              <a:ext uri="{FF2B5EF4-FFF2-40B4-BE49-F238E27FC236}">
                <a16:creationId xmlns:a16="http://schemas.microsoft.com/office/drawing/2014/main" id="{9EBB2153-306A-B570-CA2D-E19B1246B388}"/>
              </a:ext>
            </a:extLst>
          </p:cNvPr>
          <p:cNvSpPr txBox="1"/>
          <p:nvPr/>
        </p:nvSpPr>
        <p:spPr>
          <a:xfrm>
            <a:off x="3416770" y="4028249"/>
            <a:ext cx="7902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corr</a:t>
            </a:r>
            <a:r>
              <a:rPr lang="en-US" sz="1000">
                <a:cs typeface="Calibri"/>
              </a:rPr>
              <a:t>e</a:t>
            </a:r>
            <a:r>
              <a:rPr lang="en-US" sz="1200">
                <a:cs typeface="Calibri"/>
              </a:rPr>
              <a:t>a </a:t>
            </a:r>
            <a:endParaRPr lang="en-US" sz="1200"/>
          </a:p>
        </p:txBody>
      </p:sp>
      <p:sp>
        <p:nvSpPr>
          <p:cNvPr id="37" name="TextBox 35">
            <a:extLst>
              <a:ext uri="{FF2B5EF4-FFF2-40B4-BE49-F238E27FC236}">
                <a16:creationId xmlns:a16="http://schemas.microsoft.com/office/drawing/2014/main" id="{D50F9D34-9886-7890-5F6E-81B14D8E8A94}"/>
              </a:ext>
            </a:extLst>
          </p:cNvPr>
          <p:cNvSpPr txBox="1"/>
          <p:nvPr/>
        </p:nvSpPr>
        <p:spPr>
          <a:xfrm>
            <a:off x="10423407" y="6020741"/>
            <a:ext cx="1128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Fibra de </a:t>
            </a:r>
            <a:r>
              <a:rPr lang="en-US" err="1">
                <a:cs typeface="Calibri"/>
              </a:rPr>
              <a:t>rayón</a:t>
            </a:r>
          </a:p>
        </p:txBody>
      </p:sp>
      <p:pic>
        <p:nvPicPr>
          <p:cNvPr id="38" name="Picture 38">
            <a:extLst>
              <a:ext uri="{FF2B5EF4-FFF2-40B4-BE49-F238E27FC236}">
                <a16:creationId xmlns:a16="http://schemas.microsoft.com/office/drawing/2014/main" id="{63CC00D4-36A4-7C7A-136B-52203A08F16E}"/>
              </a:ext>
            </a:extLst>
          </p:cNvPr>
          <p:cNvPicPr>
            <a:picLocks noChangeAspect="1"/>
          </p:cNvPicPr>
          <p:nvPr/>
        </p:nvPicPr>
        <p:blipFill>
          <a:blip r:embed="rId22"/>
          <a:stretch>
            <a:fillRect/>
          </a:stretch>
        </p:blipFill>
        <p:spPr>
          <a:xfrm>
            <a:off x="4254030" y="3354681"/>
            <a:ext cx="1482608" cy="741304"/>
          </a:xfrm>
          <a:prstGeom prst="rect">
            <a:avLst/>
          </a:prstGeom>
        </p:spPr>
      </p:pic>
      <p:pic>
        <p:nvPicPr>
          <p:cNvPr id="39" name="Picture 39">
            <a:extLst>
              <a:ext uri="{FF2B5EF4-FFF2-40B4-BE49-F238E27FC236}">
                <a16:creationId xmlns:a16="http://schemas.microsoft.com/office/drawing/2014/main" id="{0595A9E0-644B-990F-18F7-4AD904F4BF60}"/>
              </a:ext>
            </a:extLst>
          </p:cNvPr>
          <p:cNvPicPr>
            <a:picLocks noChangeAspect="1"/>
          </p:cNvPicPr>
          <p:nvPr/>
        </p:nvPicPr>
        <p:blipFill rotWithShape="1">
          <a:blip r:embed="rId23"/>
          <a:srcRect r="28675" b="990"/>
          <a:stretch/>
        </p:blipFill>
        <p:spPr>
          <a:xfrm>
            <a:off x="10346208" y="5182717"/>
            <a:ext cx="1062918" cy="932942"/>
          </a:xfrm>
          <a:prstGeom prst="rect">
            <a:avLst/>
          </a:prstGeom>
        </p:spPr>
      </p:pic>
      <p:sp>
        <p:nvSpPr>
          <p:cNvPr id="36" name="Slide Number Placeholder 35">
            <a:extLst>
              <a:ext uri="{FF2B5EF4-FFF2-40B4-BE49-F238E27FC236}">
                <a16:creationId xmlns:a16="http://schemas.microsoft.com/office/drawing/2014/main" id="{5A7E0046-E91B-A777-90DE-379717812742}"/>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34" name="Footer Placeholder 33">
            <a:extLst>
              <a:ext uri="{FF2B5EF4-FFF2-40B4-BE49-F238E27FC236}">
                <a16:creationId xmlns:a16="http://schemas.microsoft.com/office/drawing/2014/main" id="{94EC3CD7-F4E7-D0FC-718F-3EBE1FCFBA85}"/>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224282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ear&#10;&#10;Description automatically generated">
            <a:extLst>
              <a:ext uri="{FF2B5EF4-FFF2-40B4-BE49-F238E27FC236}">
                <a16:creationId xmlns:a16="http://schemas.microsoft.com/office/drawing/2014/main" id="{76D03D15-870A-BB6E-F685-049DB9F57A69}"/>
              </a:ext>
            </a:extLst>
          </p:cNvPr>
          <p:cNvPicPr>
            <a:picLocks noChangeAspect="1"/>
          </p:cNvPicPr>
          <p:nvPr/>
        </p:nvPicPr>
        <p:blipFill>
          <a:blip r:embed="rId2"/>
          <a:stretch>
            <a:fillRect/>
          </a:stretch>
        </p:blipFill>
        <p:spPr>
          <a:xfrm>
            <a:off x="199437" y="213130"/>
            <a:ext cx="1247422" cy="1154184"/>
          </a:xfrm>
          <a:prstGeom prst="rect">
            <a:avLst/>
          </a:prstGeom>
        </p:spPr>
      </p:pic>
      <p:pic>
        <p:nvPicPr>
          <p:cNvPr id="5" name="Picture 5">
            <a:extLst>
              <a:ext uri="{FF2B5EF4-FFF2-40B4-BE49-F238E27FC236}">
                <a16:creationId xmlns:a16="http://schemas.microsoft.com/office/drawing/2014/main" id="{B320DE16-FA9A-5CE9-65DF-7D3F92DB00B4}"/>
              </a:ext>
            </a:extLst>
          </p:cNvPr>
          <p:cNvPicPr>
            <a:picLocks noChangeAspect="1"/>
          </p:cNvPicPr>
          <p:nvPr/>
        </p:nvPicPr>
        <p:blipFill>
          <a:blip r:embed="rId3"/>
          <a:stretch>
            <a:fillRect/>
          </a:stretch>
        </p:blipFill>
        <p:spPr>
          <a:xfrm>
            <a:off x="1808104" y="105464"/>
            <a:ext cx="1915349" cy="1510626"/>
          </a:xfrm>
          <a:prstGeom prst="rect">
            <a:avLst/>
          </a:prstGeom>
        </p:spPr>
      </p:pic>
      <p:pic>
        <p:nvPicPr>
          <p:cNvPr id="6" name="Picture 6">
            <a:extLst>
              <a:ext uri="{FF2B5EF4-FFF2-40B4-BE49-F238E27FC236}">
                <a16:creationId xmlns:a16="http://schemas.microsoft.com/office/drawing/2014/main" id="{A88E5416-73E1-2682-A92C-741271B48AF2}"/>
              </a:ext>
            </a:extLst>
          </p:cNvPr>
          <p:cNvPicPr>
            <a:picLocks noChangeAspect="1"/>
          </p:cNvPicPr>
          <p:nvPr/>
        </p:nvPicPr>
        <p:blipFill rotWithShape="1">
          <a:blip r:embed="rId4"/>
          <a:srcRect t="26364" r="426" b="455"/>
          <a:stretch/>
        </p:blipFill>
        <p:spPr>
          <a:xfrm>
            <a:off x="6364582" y="250650"/>
            <a:ext cx="1730028" cy="1512616"/>
          </a:xfrm>
          <a:prstGeom prst="rect">
            <a:avLst/>
          </a:prstGeom>
        </p:spPr>
      </p:pic>
      <p:pic>
        <p:nvPicPr>
          <p:cNvPr id="7" name="Picture 7">
            <a:extLst>
              <a:ext uri="{FF2B5EF4-FFF2-40B4-BE49-F238E27FC236}">
                <a16:creationId xmlns:a16="http://schemas.microsoft.com/office/drawing/2014/main" id="{BEF341D1-E08F-C12D-C6FD-448A2B34CEDE}"/>
              </a:ext>
            </a:extLst>
          </p:cNvPr>
          <p:cNvPicPr>
            <a:picLocks noChangeAspect="1"/>
          </p:cNvPicPr>
          <p:nvPr/>
        </p:nvPicPr>
        <p:blipFill>
          <a:blip r:embed="rId5"/>
          <a:stretch>
            <a:fillRect/>
          </a:stretch>
        </p:blipFill>
        <p:spPr>
          <a:xfrm>
            <a:off x="4202289" y="122843"/>
            <a:ext cx="1721005" cy="1721005"/>
          </a:xfrm>
          <a:prstGeom prst="rect">
            <a:avLst/>
          </a:prstGeom>
        </p:spPr>
      </p:pic>
      <p:pic>
        <p:nvPicPr>
          <p:cNvPr id="8" name="Picture 8" descr="A picture containing text, clock&#10;&#10;Description automatically generated">
            <a:extLst>
              <a:ext uri="{FF2B5EF4-FFF2-40B4-BE49-F238E27FC236}">
                <a16:creationId xmlns:a16="http://schemas.microsoft.com/office/drawing/2014/main" id="{9E99A325-5440-B9D6-B22A-537311CBBCEC}"/>
              </a:ext>
            </a:extLst>
          </p:cNvPr>
          <p:cNvPicPr>
            <a:picLocks noChangeAspect="1"/>
          </p:cNvPicPr>
          <p:nvPr/>
        </p:nvPicPr>
        <p:blipFill>
          <a:blip r:embed="rId6"/>
          <a:stretch>
            <a:fillRect/>
          </a:stretch>
        </p:blipFill>
        <p:spPr>
          <a:xfrm>
            <a:off x="9249363" y="86837"/>
            <a:ext cx="2743200" cy="1623139"/>
          </a:xfrm>
          <a:prstGeom prst="rect">
            <a:avLst/>
          </a:prstGeom>
        </p:spPr>
      </p:pic>
      <p:pic>
        <p:nvPicPr>
          <p:cNvPr id="9" name="Picture 9" descr="Diagram&#10;&#10;Description automatically generated">
            <a:extLst>
              <a:ext uri="{FF2B5EF4-FFF2-40B4-BE49-F238E27FC236}">
                <a16:creationId xmlns:a16="http://schemas.microsoft.com/office/drawing/2014/main" id="{F4B6F206-63D0-C33D-C48B-DBF2B1FF3BDC}"/>
              </a:ext>
            </a:extLst>
          </p:cNvPr>
          <p:cNvPicPr>
            <a:picLocks noChangeAspect="1"/>
          </p:cNvPicPr>
          <p:nvPr/>
        </p:nvPicPr>
        <p:blipFill>
          <a:blip r:embed="rId7"/>
          <a:stretch>
            <a:fillRect/>
          </a:stretch>
        </p:blipFill>
        <p:spPr>
          <a:xfrm>
            <a:off x="293511" y="1718733"/>
            <a:ext cx="2075275" cy="2075275"/>
          </a:xfrm>
          <a:prstGeom prst="rect">
            <a:avLst/>
          </a:prstGeom>
        </p:spPr>
      </p:pic>
      <p:sp>
        <p:nvSpPr>
          <p:cNvPr id="10" name="TextBox 9">
            <a:extLst>
              <a:ext uri="{FF2B5EF4-FFF2-40B4-BE49-F238E27FC236}">
                <a16:creationId xmlns:a16="http://schemas.microsoft.com/office/drawing/2014/main" id="{093C525C-A46B-4D33-0B59-582A74C8CE29}"/>
              </a:ext>
            </a:extLst>
          </p:cNvPr>
          <p:cNvSpPr txBox="1"/>
          <p:nvPr/>
        </p:nvSpPr>
        <p:spPr>
          <a:xfrm>
            <a:off x="10357555" y="761999"/>
            <a:ext cx="1956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cs typeface="Calibri"/>
              </a:rPr>
              <a:t>cuña</a:t>
            </a:r>
            <a:endParaRPr lang="en-US" err="1"/>
          </a:p>
        </p:txBody>
      </p:sp>
      <p:sp>
        <p:nvSpPr>
          <p:cNvPr id="2" name="Rectangle 1">
            <a:extLst>
              <a:ext uri="{FF2B5EF4-FFF2-40B4-BE49-F238E27FC236}">
                <a16:creationId xmlns:a16="http://schemas.microsoft.com/office/drawing/2014/main" id="{AD620112-2086-79BC-7451-72B1C0406463}"/>
              </a:ext>
            </a:extLst>
          </p:cNvPr>
          <p:cNvSpPr/>
          <p:nvPr/>
        </p:nvSpPr>
        <p:spPr>
          <a:xfrm>
            <a:off x="264784" y="1390689"/>
            <a:ext cx="880511" cy="230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cs typeface="Calibri"/>
            </a:endParaRPr>
          </a:p>
        </p:txBody>
      </p:sp>
      <p:sp>
        <p:nvSpPr>
          <p:cNvPr id="3" name="TextBox 1">
            <a:extLst>
              <a:ext uri="{FF2B5EF4-FFF2-40B4-BE49-F238E27FC236}">
                <a16:creationId xmlns:a16="http://schemas.microsoft.com/office/drawing/2014/main" id="{0F7AA50C-66AD-907B-C202-DED22FD3AC4F}"/>
              </a:ext>
            </a:extLst>
          </p:cNvPr>
          <p:cNvSpPr txBox="1"/>
          <p:nvPr/>
        </p:nvSpPr>
        <p:spPr>
          <a:xfrm>
            <a:off x="263407" y="1317035"/>
            <a:ext cx="10065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Banda </a:t>
            </a:r>
            <a:endParaRPr lang="en-US"/>
          </a:p>
        </p:txBody>
      </p:sp>
      <p:sp>
        <p:nvSpPr>
          <p:cNvPr id="11" name="Rectangle 10">
            <a:extLst>
              <a:ext uri="{FF2B5EF4-FFF2-40B4-BE49-F238E27FC236}">
                <a16:creationId xmlns:a16="http://schemas.microsoft.com/office/drawing/2014/main" id="{27071C05-F442-18B4-52BD-11183C504ED2}"/>
              </a:ext>
            </a:extLst>
          </p:cNvPr>
          <p:cNvSpPr/>
          <p:nvPr/>
        </p:nvSpPr>
        <p:spPr>
          <a:xfrm>
            <a:off x="4200291" y="1970048"/>
            <a:ext cx="1551878" cy="501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Helice</a:t>
            </a:r>
            <a:endParaRPr lang="en-US">
              <a:solidFill>
                <a:schemeClr val="tx1"/>
              </a:solidFill>
            </a:endParaRPr>
          </a:p>
        </p:txBody>
      </p:sp>
      <p:pic>
        <p:nvPicPr>
          <p:cNvPr id="12" name="Picture 12" descr="A picture containing diagram&#10;&#10;Description automatically generated">
            <a:extLst>
              <a:ext uri="{FF2B5EF4-FFF2-40B4-BE49-F238E27FC236}">
                <a16:creationId xmlns:a16="http://schemas.microsoft.com/office/drawing/2014/main" id="{957A798E-7820-A864-40D3-D373CA3EAD00}"/>
              </a:ext>
            </a:extLst>
          </p:cNvPr>
          <p:cNvPicPr>
            <a:picLocks noChangeAspect="1"/>
          </p:cNvPicPr>
          <p:nvPr/>
        </p:nvPicPr>
        <p:blipFill>
          <a:blip r:embed="rId8"/>
          <a:stretch>
            <a:fillRect/>
          </a:stretch>
        </p:blipFill>
        <p:spPr>
          <a:xfrm>
            <a:off x="293511" y="4003978"/>
            <a:ext cx="1586088" cy="1841599"/>
          </a:xfrm>
          <a:prstGeom prst="rect">
            <a:avLst/>
          </a:prstGeom>
        </p:spPr>
      </p:pic>
      <p:sp>
        <p:nvSpPr>
          <p:cNvPr id="14" name="TextBox 13">
            <a:extLst>
              <a:ext uri="{FF2B5EF4-FFF2-40B4-BE49-F238E27FC236}">
                <a16:creationId xmlns:a16="http://schemas.microsoft.com/office/drawing/2014/main" id="{5A728F90-38EB-EA5B-537B-7F0E5EE883E0}"/>
              </a:ext>
            </a:extLst>
          </p:cNvPr>
          <p:cNvSpPr txBox="1"/>
          <p:nvPr/>
        </p:nvSpPr>
        <p:spPr>
          <a:xfrm>
            <a:off x="385703" y="3490148"/>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Sistema de </a:t>
            </a:r>
            <a:r>
              <a:rPr lang="en-US" err="1">
                <a:cs typeface="Calibri"/>
              </a:rPr>
              <a:t>agujas</a:t>
            </a:r>
            <a:endParaRPr lang="en-US" err="1"/>
          </a:p>
        </p:txBody>
      </p:sp>
      <p:sp>
        <p:nvSpPr>
          <p:cNvPr id="13" name="TextBox 12">
            <a:extLst>
              <a:ext uri="{FF2B5EF4-FFF2-40B4-BE49-F238E27FC236}">
                <a16:creationId xmlns:a16="http://schemas.microsoft.com/office/drawing/2014/main" id="{000C7AE1-4BD0-DDCE-A33C-D5E4DA66CBD9}"/>
              </a:ext>
            </a:extLst>
          </p:cNvPr>
          <p:cNvSpPr txBox="1"/>
          <p:nvPr/>
        </p:nvSpPr>
        <p:spPr>
          <a:xfrm>
            <a:off x="2323630" y="1204147"/>
            <a:ext cx="1335851" cy="307777"/>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Cadena simple</a:t>
            </a:r>
            <a:endParaRPr lang="en-US">
              <a:ea typeface="Calibri" panose="020F0502020204030204"/>
              <a:cs typeface="Calibri" panose="020F0502020204030204"/>
            </a:endParaRPr>
          </a:p>
        </p:txBody>
      </p:sp>
      <p:pic>
        <p:nvPicPr>
          <p:cNvPr id="15" name="Picture 15" descr="Diagram&#10;&#10;Description automatically generated">
            <a:extLst>
              <a:ext uri="{FF2B5EF4-FFF2-40B4-BE49-F238E27FC236}">
                <a16:creationId xmlns:a16="http://schemas.microsoft.com/office/drawing/2014/main" id="{3CF12742-F0DD-740F-7C6C-13A4214AF0A9}"/>
              </a:ext>
            </a:extLst>
          </p:cNvPr>
          <p:cNvPicPr>
            <a:picLocks noChangeAspect="1"/>
          </p:cNvPicPr>
          <p:nvPr/>
        </p:nvPicPr>
        <p:blipFill>
          <a:blip r:embed="rId9"/>
          <a:stretch>
            <a:fillRect/>
          </a:stretch>
        </p:blipFill>
        <p:spPr>
          <a:xfrm>
            <a:off x="2475571" y="2565232"/>
            <a:ext cx="1906859" cy="1569562"/>
          </a:xfrm>
          <a:prstGeom prst="rect">
            <a:avLst/>
          </a:prstGeom>
        </p:spPr>
      </p:pic>
      <p:pic>
        <p:nvPicPr>
          <p:cNvPr id="16" name="Picture 15" descr="Diagram&#10;&#10;Description automatically generated">
            <a:extLst>
              <a:ext uri="{FF2B5EF4-FFF2-40B4-BE49-F238E27FC236}">
                <a16:creationId xmlns:a16="http://schemas.microsoft.com/office/drawing/2014/main" id="{F17DB90A-71B1-00AF-7B86-AB3BB37184E4}"/>
              </a:ext>
            </a:extLst>
          </p:cNvPr>
          <p:cNvPicPr>
            <a:picLocks noChangeAspect="1"/>
          </p:cNvPicPr>
          <p:nvPr/>
        </p:nvPicPr>
        <p:blipFill>
          <a:blip r:embed="rId10"/>
          <a:stretch>
            <a:fillRect/>
          </a:stretch>
        </p:blipFill>
        <p:spPr>
          <a:xfrm>
            <a:off x="9202326" y="5743183"/>
            <a:ext cx="2743200" cy="884375"/>
          </a:xfrm>
          <a:prstGeom prst="rect">
            <a:avLst/>
          </a:prstGeom>
        </p:spPr>
      </p:pic>
      <p:sp>
        <p:nvSpPr>
          <p:cNvPr id="17" name="TextBox 16">
            <a:extLst>
              <a:ext uri="{FF2B5EF4-FFF2-40B4-BE49-F238E27FC236}">
                <a16:creationId xmlns:a16="http://schemas.microsoft.com/office/drawing/2014/main" id="{6949FFD7-426A-9046-57A0-132D66767AE6}"/>
              </a:ext>
            </a:extLst>
          </p:cNvPr>
          <p:cNvSpPr txBox="1"/>
          <p:nvPr/>
        </p:nvSpPr>
        <p:spPr>
          <a:xfrm>
            <a:off x="9567333" y="5475110"/>
            <a:ext cx="225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Cuerda</a:t>
            </a:r>
            <a:r>
              <a:rPr lang="en-US">
                <a:cs typeface="Calibri"/>
              </a:rPr>
              <a:t> para escalar </a:t>
            </a:r>
            <a:endParaRPr lang="en-US"/>
          </a:p>
        </p:txBody>
      </p:sp>
      <p:sp>
        <p:nvSpPr>
          <p:cNvPr id="18" name="TextBox 17">
            <a:extLst>
              <a:ext uri="{FF2B5EF4-FFF2-40B4-BE49-F238E27FC236}">
                <a16:creationId xmlns:a16="http://schemas.microsoft.com/office/drawing/2014/main" id="{BA933257-F9A7-14BE-BB6A-F736D9DF63B0}"/>
              </a:ext>
            </a:extLst>
          </p:cNvPr>
          <p:cNvSpPr txBox="1"/>
          <p:nvPr/>
        </p:nvSpPr>
        <p:spPr>
          <a:xfrm>
            <a:off x="2843561" y="2564780"/>
            <a:ext cx="13846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Tejido</a:t>
            </a:r>
            <a:r>
              <a:rPr lang="en-US" sz="1400">
                <a:cs typeface="Calibri"/>
              </a:rPr>
              <a:t> de punto</a:t>
            </a:r>
            <a:endParaRPr lang="en-US" sz="1400"/>
          </a:p>
        </p:txBody>
      </p:sp>
      <p:pic>
        <p:nvPicPr>
          <p:cNvPr id="19" name="Picture 19" descr="Diagram&#10;&#10;Description automatically generated">
            <a:extLst>
              <a:ext uri="{FF2B5EF4-FFF2-40B4-BE49-F238E27FC236}">
                <a16:creationId xmlns:a16="http://schemas.microsoft.com/office/drawing/2014/main" id="{9B5760E5-BBF6-9730-723C-C89AA39AE3C3}"/>
              </a:ext>
            </a:extLst>
          </p:cNvPr>
          <p:cNvPicPr>
            <a:picLocks noChangeAspect="1"/>
          </p:cNvPicPr>
          <p:nvPr/>
        </p:nvPicPr>
        <p:blipFill>
          <a:blip r:embed="rId11"/>
          <a:stretch>
            <a:fillRect/>
          </a:stretch>
        </p:blipFill>
        <p:spPr>
          <a:xfrm>
            <a:off x="2030819" y="4131527"/>
            <a:ext cx="2743200" cy="1341690"/>
          </a:xfrm>
          <a:prstGeom prst="rect">
            <a:avLst/>
          </a:prstGeom>
        </p:spPr>
      </p:pic>
      <p:pic>
        <p:nvPicPr>
          <p:cNvPr id="20" name="Picture 20" descr="A picture containing basket, container&#10;&#10;Description automatically generated">
            <a:extLst>
              <a:ext uri="{FF2B5EF4-FFF2-40B4-BE49-F238E27FC236}">
                <a16:creationId xmlns:a16="http://schemas.microsoft.com/office/drawing/2014/main" id="{255FC303-EE8F-4D40-67C2-6D2EC5D2CD1D}"/>
              </a:ext>
            </a:extLst>
          </p:cNvPr>
          <p:cNvPicPr>
            <a:picLocks noChangeAspect="1"/>
          </p:cNvPicPr>
          <p:nvPr/>
        </p:nvPicPr>
        <p:blipFill>
          <a:blip r:embed="rId12"/>
          <a:stretch>
            <a:fillRect/>
          </a:stretch>
        </p:blipFill>
        <p:spPr>
          <a:xfrm>
            <a:off x="4938241" y="2706923"/>
            <a:ext cx="1798109" cy="1444155"/>
          </a:xfrm>
          <a:prstGeom prst="rect">
            <a:avLst/>
          </a:prstGeom>
        </p:spPr>
      </p:pic>
      <p:pic>
        <p:nvPicPr>
          <p:cNvPr id="26" name="Picture 26" descr="Logo&#10;&#10;Description automatically generated">
            <a:extLst>
              <a:ext uri="{FF2B5EF4-FFF2-40B4-BE49-F238E27FC236}">
                <a16:creationId xmlns:a16="http://schemas.microsoft.com/office/drawing/2014/main" id="{72A69A06-FA3D-7AFC-BA28-E1B2C11D83D1}"/>
              </a:ext>
            </a:extLst>
          </p:cNvPr>
          <p:cNvPicPr>
            <a:picLocks noChangeAspect="1"/>
          </p:cNvPicPr>
          <p:nvPr/>
        </p:nvPicPr>
        <p:blipFill>
          <a:blip r:embed="rId13"/>
          <a:stretch>
            <a:fillRect/>
          </a:stretch>
        </p:blipFill>
        <p:spPr>
          <a:xfrm>
            <a:off x="4966291" y="4241615"/>
            <a:ext cx="1905000" cy="1724025"/>
          </a:xfrm>
          <a:prstGeom prst="rect">
            <a:avLst/>
          </a:prstGeom>
        </p:spPr>
      </p:pic>
      <p:pic>
        <p:nvPicPr>
          <p:cNvPr id="27" name="Picture 27" descr="A picture containing cloth, thread&#10;&#10;Description automatically generated">
            <a:extLst>
              <a:ext uri="{FF2B5EF4-FFF2-40B4-BE49-F238E27FC236}">
                <a16:creationId xmlns:a16="http://schemas.microsoft.com/office/drawing/2014/main" id="{26B5ABCA-7298-78DC-9596-C2B388799EFE}"/>
              </a:ext>
            </a:extLst>
          </p:cNvPr>
          <p:cNvPicPr>
            <a:picLocks noChangeAspect="1"/>
          </p:cNvPicPr>
          <p:nvPr/>
        </p:nvPicPr>
        <p:blipFill>
          <a:blip r:embed="rId14"/>
          <a:stretch>
            <a:fillRect/>
          </a:stretch>
        </p:blipFill>
        <p:spPr>
          <a:xfrm>
            <a:off x="387585" y="5656188"/>
            <a:ext cx="1680164" cy="1095996"/>
          </a:xfrm>
          <a:prstGeom prst="rect">
            <a:avLst/>
          </a:prstGeom>
        </p:spPr>
      </p:pic>
      <p:pic>
        <p:nvPicPr>
          <p:cNvPr id="29" name="Picture 28">
            <a:extLst>
              <a:ext uri="{FF2B5EF4-FFF2-40B4-BE49-F238E27FC236}">
                <a16:creationId xmlns:a16="http://schemas.microsoft.com/office/drawing/2014/main" id="{04095DBB-2708-83CB-8292-C257C87E9796}"/>
              </a:ext>
            </a:extLst>
          </p:cNvPr>
          <p:cNvPicPr>
            <a:picLocks noChangeAspect="1"/>
          </p:cNvPicPr>
          <p:nvPr/>
        </p:nvPicPr>
        <p:blipFill>
          <a:blip r:embed="rId15"/>
          <a:stretch>
            <a:fillRect/>
          </a:stretch>
        </p:blipFill>
        <p:spPr>
          <a:xfrm>
            <a:off x="2362317" y="5571893"/>
            <a:ext cx="1631563" cy="1215483"/>
          </a:xfrm>
          <a:prstGeom prst="rect">
            <a:avLst/>
          </a:prstGeom>
        </p:spPr>
      </p:pic>
      <p:sp>
        <p:nvSpPr>
          <p:cNvPr id="30" name="TextBox 29">
            <a:extLst>
              <a:ext uri="{FF2B5EF4-FFF2-40B4-BE49-F238E27FC236}">
                <a16:creationId xmlns:a16="http://schemas.microsoft.com/office/drawing/2014/main" id="{678EC66F-39BB-9B66-5091-4BDC749E88E3}"/>
              </a:ext>
            </a:extLst>
          </p:cNvPr>
          <p:cNvSpPr txBox="1"/>
          <p:nvPr/>
        </p:nvSpPr>
        <p:spPr>
          <a:xfrm>
            <a:off x="291629" y="6453481"/>
            <a:ext cx="213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Mecate para tender</a:t>
            </a:r>
            <a:endParaRPr lang="en-US"/>
          </a:p>
        </p:txBody>
      </p:sp>
      <p:sp>
        <p:nvSpPr>
          <p:cNvPr id="35" name="TextBox 33" descr="A picture containing text&#10;&#10;Description automatically generated">
            <a:extLst>
              <a:ext uri="{FF2B5EF4-FFF2-40B4-BE49-F238E27FC236}">
                <a16:creationId xmlns:a16="http://schemas.microsoft.com/office/drawing/2014/main" id="{F42BB07B-43B1-1F83-61D1-0FABC580AF09}"/>
              </a:ext>
            </a:extLst>
          </p:cNvPr>
          <p:cNvSpPr txBox="1"/>
          <p:nvPr/>
        </p:nvSpPr>
        <p:spPr>
          <a:xfrm>
            <a:off x="5185562" y="5877471"/>
            <a:ext cx="2135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Bomba de </a:t>
            </a:r>
            <a:r>
              <a:rPr lang="en-US" err="1">
                <a:cs typeface="Calibri"/>
              </a:rPr>
              <a:t>aceite</a:t>
            </a:r>
            <a:r>
              <a:rPr lang="en-US">
                <a:cs typeface="Calibri"/>
              </a:rPr>
              <a:t> de </a:t>
            </a:r>
            <a:r>
              <a:rPr lang="en-US" err="1">
                <a:cs typeface="Calibri"/>
              </a:rPr>
              <a:t>engranes</a:t>
            </a:r>
          </a:p>
        </p:txBody>
      </p:sp>
      <p:pic>
        <p:nvPicPr>
          <p:cNvPr id="37" name="Picture 37">
            <a:extLst>
              <a:ext uri="{FF2B5EF4-FFF2-40B4-BE49-F238E27FC236}">
                <a16:creationId xmlns:a16="http://schemas.microsoft.com/office/drawing/2014/main" id="{CF4F1F22-741B-CFF2-1CA7-A99DEC0CAE49}"/>
              </a:ext>
            </a:extLst>
          </p:cNvPr>
          <p:cNvPicPr>
            <a:picLocks noChangeAspect="1"/>
          </p:cNvPicPr>
          <p:nvPr/>
        </p:nvPicPr>
        <p:blipFill>
          <a:blip r:embed="rId16"/>
          <a:stretch>
            <a:fillRect/>
          </a:stretch>
        </p:blipFill>
        <p:spPr>
          <a:xfrm>
            <a:off x="7225709" y="4191000"/>
            <a:ext cx="1905000" cy="1524000"/>
          </a:xfrm>
          <a:prstGeom prst="rect">
            <a:avLst/>
          </a:prstGeom>
        </p:spPr>
      </p:pic>
      <p:sp>
        <p:nvSpPr>
          <p:cNvPr id="38" name="TextBox 37">
            <a:extLst>
              <a:ext uri="{FF2B5EF4-FFF2-40B4-BE49-F238E27FC236}">
                <a16:creationId xmlns:a16="http://schemas.microsoft.com/office/drawing/2014/main" id="{C123B7A8-0D57-F6DB-2D9A-1C8BD47452B2}"/>
              </a:ext>
            </a:extLst>
          </p:cNvPr>
          <p:cNvSpPr txBox="1"/>
          <p:nvPr/>
        </p:nvSpPr>
        <p:spPr>
          <a:xfrm>
            <a:off x="6096000" y="2370666"/>
            <a:ext cx="14299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Manguera</a:t>
            </a:r>
            <a:r>
              <a:rPr lang="en-US">
                <a:cs typeface="Calibri"/>
              </a:rPr>
              <a:t> de fireman</a:t>
            </a:r>
          </a:p>
        </p:txBody>
      </p:sp>
      <p:sp>
        <p:nvSpPr>
          <p:cNvPr id="21" name="TextBox 20">
            <a:extLst>
              <a:ext uri="{FF2B5EF4-FFF2-40B4-BE49-F238E27FC236}">
                <a16:creationId xmlns:a16="http://schemas.microsoft.com/office/drawing/2014/main" id="{53E767EF-D4FA-9683-A35D-47A8BD24BA8D}"/>
              </a:ext>
            </a:extLst>
          </p:cNvPr>
          <p:cNvSpPr txBox="1"/>
          <p:nvPr/>
        </p:nvSpPr>
        <p:spPr>
          <a:xfrm>
            <a:off x="7566835" y="5714998"/>
            <a:ext cx="1320210" cy="369332"/>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ALGODON</a:t>
            </a:r>
          </a:p>
        </p:txBody>
      </p:sp>
      <p:pic>
        <p:nvPicPr>
          <p:cNvPr id="22" name="Picture 22" descr="A picture containing text&#10;&#10;Description automatically generated">
            <a:extLst>
              <a:ext uri="{FF2B5EF4-FFF2-40B4-BE49-F238E27FC236}">
                <a16:creationId xmlns:a16="http://schemas.microsoft.com/office/drawing/2014/main" id="{7E7EDB80-279A-884F-F2D9-3218A98C4012}"/>
              </a:ext>
            </a:extLst>
          </p:cNvPr>
          <p:cNvPicPr>
            <a:picLocks noChangeAspect="1"/>
          </p:cNvPicPr>
          <p:nvPr/>
        </p:nvPicPr>
        <p:blipFill rotWithShape="1">
          <a:blip r:embed="rId17"/>
          <a:srcRect l="11145" r="2712" b="16742"/>
          <a:stretch/>
        </p:blipFill>
        <p:spPr>
          <a:xfrm>
            <a:off x="9304567" y="2223739"/>
            <a:ext cx="2363073" cy="1712951"/>
          </a:xfrm>
          <a:prstGeom prst="rect">
            <a:avLst/>
          </a:prstGeom>
        </p:spPr>
      </p:pic>
      <p:pic>
        <p:nvPicPr>
          <p:cNvPr id="25" name="Picture 30">
            <a:extLst>
              <a:ext uri="{FF2B5EF4-FFF2-40B4-BE49-F238E27FC236}">
                <a16:creationId xmlns:a16="http://schemas.microsoft.com/office/drawing/2014/main" id="{E9ADAE8C-0C66-63E8-D2AC-BA7615083ED3}"/>
              </a:ext>
            </a:extLst>
          </p:cNvPr>
          <p:cNvPicPr>
            <a:picLocks noChangeAspect="1"/>
          </p:cNvPicPr>
          <p:nvPr/>
        </p:nvPicPr>
        <p:blipFill>
          <a:blip r:embed="rId18"/>
          <a:stretch>
            <a:fillRect/>
          </a:stretch>
        </p:blipFill>
        <p:spPr>
          <a:xfrm>
            <a:off x="7576250" y="2366298"/>
            <a:ext cx="1292521" cy="1292521"/>
          </a:xfrm>
          <a:prstGeom prst="rect">
            <a:avLst/>
          </a:prstGeom>
        </p:spPr>
      </p:pic>
      <p:sp>
        <p:nvSpPr>
          <p:cNvPr id="31" name="TextBox 30">
            <a:extLst>
              <a:ext uri="{FF2B5EF4-FFF2-40B4-BE49-F238E27FC236}">
                <a16:creationId xmlns:a16="http://schemas.microsoft.com/office/drawing/2014/main" id="{6952DF3B-8E9B-9DA8-24FF-62B343D7A483}"/>
              </a:ext>
            </a:extLst>
          </p:cNvPr>
          <p:cNvSpPr txBox="1"/>
          <p:nvPr/>
        </p:nvSpPr>
        <p:spPr>
          <a:xfrm>
            <a:off x="7522534" y="3429000"/>
            <a:ext cx="1523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TE DE ACERO</a:t>
            </a:r>
            <a:endParaRPr lang="en-US"/>
          </a:p>
        </p:txBody>
      </p:sp>
      <p:sp>
        <p:nvSpPr>
          <p:cNvPr id="24" name="Slide Number Placeholder 23">
            <a:extLst>
              <a:ext uri="{FF2B5EF4-FFF2-40B4-BE49-F238E27FC236}">
                <a16:creationId xmlns:a16="http://schemas.microsoft.com/office/drawing/2014/main" id="{6FA33521-A197-7ED8-7C0E-5D07E9CB0A3E}"/>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23" name="Footer Placeholder 22">
            <a:extLst>
              <a:ext uri="{FF2B5EF4-FFF2-40B4-BE49-F238E27FC236}">
                <a16:creationId xmlns:a16="http://schemas.microsoft.com/office/drawing/2014/main" id="{E7540665-6778-A3B0-EE37-D0C2ACE780FE}"/>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15795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5118D4C-C6A3-79F4-341F-041F7AC84C90}"/>
              </a:ext>
            </a:extLst>
          </p:cNvPr>
          <p:cNvPicPr>
            <a:picLocks noChangeAspect="1"/>
          </p:cNvPicPr>
          <p:nvPr/>
        </p:nvPicPr>
        <p:blipFill>
          <a:blip r:embed="rId2"/>
          <a:stretch>
            <a:fillRect/>
          </a:stretch>
        </p:blipFill>
        <p:spPr>
          <a:xfrm>
            <a:off x="397525" y="337829"/>
            <a:ext cx="1644486" cy="1013061"/>
          </a:xfrm>
          <a:prstGeom prst="rect">
            <a:avLst/>
          </a:prstGeom>
        </p:spPr>
      </p:pic>
      <p:sp>
        <p:nvSpPr>
          <p:cNvPr id="7" name="TextBox 6">
            <a:extLst>
              <a:ext uri="{FF2B5EF4-FFF2-40B4-BE49-F238E27FC236}">
                <a16:creationId xmlns:a16="http://schemas.microsoft.com/office/drawing/2014/main" id="{F20F91F4-34B0-17F9-6099-0D592AA01423}"/>
              </a:ext>
            </a:extLst>
          </p:cNvPr>
          <p:cNvSpPr txBox="1"/>
          <p:nvPr/>
        </p:nvSpPr>
        <p:spPr>
          <a:xfrm>
            <a:off x="843932" y="1547710"/>
            <a:ext cx="10065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cs typeface="Calibri"/>
              </a:rPr>
              <a:t>poliester</a:t>
            </a:r>
            <a:r>
              <a:rPr lang="en-US" sz="1200">
                <a:cs typeface="Calibri"/>
              </a:rPr>
              <a:t> </a:t>
            </a:r>
          </a:p>
        </p:txBody>
      </p:sp>
      <p:pic>
        <p:nvPicPr>
          <p:cNvPr id="8" name="Picture 8" descr="A picture containing text&#10;&#10;Description automatically generated">
            <a:extLst>
              <a:ext uri="{FF2B5EF4-FFF2-40B4-BE49-F238E27FC236}">
                <a16:creationId xmlns:a16="http://schemas.microsoft.com/office/drawing/2014/main" id="{7356EB2C-80EF-9F36-5818-2ABD04B98BF9}"/>
              </a:ext>
            </a:extLst>
          </p:cNvPr>
          <p:cNvPicPr>
            <a:picLocks noChangeAspect="1"/>
          </p:cNvPicPr>
          <p:nvPr/>
        </p:nvPicPr>
        <p:blipFill>
          <a:blip r:embed="rId3"/>
          <a:stretch>
            <a:fillRect/>
          </a:stretch>
        </p:blipFill>
        <p:spPr>
          <a:xfrm rot="-10800000" flipV="1">
            <a:off x="2165585" y="249394"/>
            <a:ext cx="1002830" cy="1128695"/>
          </a:xfrm>
          <a:prstGeom prst="rect">
            <a:avLst/>
          </a:prstGeom>
        </p:spPr>
      </p:pic>
      <p:sp>
        <p:nvSpPr>
          <p:cNvPr id="9" name="TextBox 8">
            <a:extLst>
              <a:ext uri="{FF2B5EF4-FFF2-40B4-BE49-F238E27FC236}">
                <a16:creationId xmlns:a16="http://schemas.microsoft.com/office/drawing/2014/main" id="{DC174695-8478-A2F3-ADC6-CB8FA2851372}"/>
              </a:ext>
            </a:extLst>
          </p:cNvPr>
          <p:cNvSpPr txBox="1"/>
          <p:nvPr/>
        </p:nvSpPr>
        <p:spPr>
          <a:xfrm>
            <a:off x="2165584" y="1365952"/>
            <a:ext cx="10912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cs typeface="Calibri"/>
              </a:rPr>
              <a:t>Tabla</a:t>
            </a:r>
            <a:r>
              <a:rPr lang="en-US" sz="1200">
                <a:cs typeface="Calibri"/>
              </a:rPr>
              <a:t> </a:t>
            </a:r>
            <a:r>
              <a:rPr lang="en-US" sz="1200" err="1">
                <a:cs typeface="Calibri"/>
              </a:rPr>
              <a:t>madera</a:t>
            </a:r>
            <a:r>
              <a:rPr lang="en-US" sz="1200">
                <a:cs typeface="Calibri"/>
              </a:rPr>
              <a:t> </a:t>
            </a:r>
          </a:p>
        </p:txBody>
      </p:sp>
      <p:pic>
        <p:nvPicPr>
          <p:cNvPr id="6" name="Picture 9">
            <a:extLst>
              <a:ext uri="{FF2B5EF4-FFF2-40B4-BE49-F238E27FC236}">
                <a16:creationId xmlns:a16="http://schemas.microsoft.com/office/drawing/2014/main" id="{89B1EEFD-58FC-0AA6-EF84-9BBA13D9A964}"/>
              </a:ext>
            </a:extLst>
          </p:cNvPr>
          <p:cNvPicPr>
            <a:picLocks noChangeAspect="1"/>
          </p:cNvPicPr>
          <p:nvPr/>
        </p:nvPicPr>
        <p:blipFill>
          <a:blip r:embed="rId4"/>
          <a:stretch>
            <a:fillRect/>
          </a:stretch>
        </p:blipFill>
        <p:spPr>
          <a:xfrm>
            <a:off x="307975" y="2024944"/>
            <a:ext cx="1924050" cy="1905000"/>
          </a:xfrm>
          <a:prstGeom prst="rect">
            <a:avLst/>
          </a:prstGeom>
        </p:spPr>
      </p:pic>
      <p:sp>
        <p:nvSpPr>
          <p:cNvPr id="10" name="TextBox 9">
            <a:extLst>
              <a:ext uri="{FF2B5EF4-FFF2-40B4-BE49-F238E27FC236}">
                <a16:creationId xmlns:a16="http://schemas.microsoft.com/office/drawing/2014/main" id="{F6B4038E-020D-EE7C-DCA9-AD5D09CA3909}"/>
              </a:ext>
            </a:extLst>
          </p:cNvPr>
          <p:cNvSpPr txBox="1"/>
          <p:nvPr/>
        </p:nvSpPr>
        <p:spPr>
          <a:xfrm>
            <a:off x="1448741" y="3113851"/>
            <a:ext cx="1119480" cy="646331"/>
          </a:xfrm>
          <a:prstGeom prst="rect">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Tanque </a:t>
            </a:r>
            <a:r>
              <a:rPr lang="en-US" sz="1200" err="1">
                <a:ea typeface="Calibri"/>
                <a:cs typeface="Calibri"/>
              </a:rPr>
              <a:t>compresor</a:t>
            </a:r>
            <a:r>
              <a:rPr lang="en-US" sz="1200">
                <a:ea typeface="Calibri"/>
                <a:cs typeface="Calibri"/>
              </a:rPr>
              <a:t> de </a:t>
            </a:r>
            <a:r>
              <a:rPr lang="en-US" sz="1200" err="1">
                <a:ea typeface="Calibri"/>
                <a:cs typeface="Calibri"/>
              </a:rPr>
              <a:t>aire</a:t>
            </a:r>
            <a:endParaRPr lang="en-US" sz="1200" err="1"/>
          </a:p>
        </p:txBody>
      </p:sp>
      <p:pic>
        <p:nvPicPr>
          <p:cNvPr id="11" name="Picture 11">
            <a:extLst>
              <a:ext uri="{FF2B5EF4-FFF2-40B4-BE49-F238E27FC236}">
                <a16:creationId xmlns:a16="http://schemas.microsoft.com/office/drawing/2014/main" id="{3AFDFB88-D179-7CED-0D85-0746B9C5D5F2}"/>
              </a:ext>
            </a:extLst>
          </p:cNvPr>
          <p:cNvPicPr>
            <a:picLocks noChangeAspect="1"/>
          </p:cNvPicPr>
          <p:nvPr/>
        </p:nvPicPr>
        <p:blipFill>
          <a:blip r:embed="rId5"/>
          <a:stretch>
            <a:fillRect/>
          </a:stretch>
        </p:blipFill>
        <p:spPr>
          <a:xfrm>
            <a:off x="199437" y="4230511"/>
            <a:ext cx="1275645" cy="1285052"/>
          </a:xfrm>
          <a:prstGeom prst="rect">
            <a:avLst/>
          </a:prstGeom>
        </p:spPr>
      </p:pic>
      <p:pic>
        <p:nvPicPr>
          <p:cNvPr id="3" name="Picture 3" descr="A picture containing black, dark, dishware, tableware&#10;&#10;Description automatically generated">
            <a:extLst>
              <a:ext uri="{FF2B5EF4-FFF2-40B4-BE49-F238E27FC236}">
                <a16:creationId xmlns:a16="http://schemas.microsoft.com/office/drawing/2014/main" id="{1903DB11-13EC-1460-5B27-8EC8192AC016}"/>
              </a:ext>
            </a:extLst>
          </p:cNvPr>
          <p:cNvPicPr>
            <a:picLocks noChangeAspect="1"/>
          </p:cNvPicPr>
          <p:nvPr/>
        </p:nvPicPr>
        <p:blipFill>
          <a:blip r:embed="rId6"/>
          <a:stretch>
            <a:fillRect/>
          </a:stretch>
        </p:blipFill>
        <p:spPr>
          <a:xfrm>
            <a:off x="10763955" y="-2823"/>
            <a:ext cx="1426163" cy="1397941"/>
          </a:xfrm>
          <a:prstGeom prst="rect">
            <a:avLst/>
          </a:prstGeom>
        </p:spPr>
      </p:pic>
      <p:sp>
        <p:nvSpPr>
          <p:cNvPr id="13" name="TextBox 12">
            <a:extLst>
              <a:ext uri="{FF2B5EF4-FFF2-40B4-BE49-F238E27FC236}">
                <a16:creationId xmlns:a16="http://schemas.microsoft.com/office/drawing/2014/main" id="{3364694C-4883-4091-A398-55724D269E77}"/>
              </a:ext>
            </a:extLst>
          </p:cNvPr>
          <p:cNvSpPr txBox="1"/>
          <p:nvPr/>
        </p:nvSpPr>
        <p:spPr>
          <a:xfrm>
            <a:off x="-28224" y="4750740"/>
            <a:ext cx="8654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Redondo de </a:t>
            </a:r>
            <a:r>
              <a:rPr lang="en-US" sz="1200" err="1">
                <a:cs typeface="Calibri"/>
              </a:rPr>
              <a:t>aluminio</a:t>
            </a:r>
            <a:endParaRPr lang="en-US" sz="1200">
              <a:cs typeface="Calibri"/>
            </a:endParaRPr>
          </a:p>
        </p:txBody>
      </p:sp>
      <p:sp>
        <p:nvSpPr>
          <p:cNvPr id="4" name="TextBox 3">
            <a:extLst>
              <a:ext uri="{FF2B5EF4-FFF2-40B4-BE49-F238E27FC236}">
                <a16:creationId xmlns:a16="http://schemas.microsoft.com/office/drawing/2014/main" id="{AF741BC0-D5B9-D2F9-75B4-D08FE34E2A74}"/>
              </a:ext>
            </a:extLst>
          </p:cNvPr>
          <p:cNvSpPr txBox="1"/>
          <p:nvPr/>
        </p:nvSpPr>
        <p:spPr>
          <a:xfrm>
            <a:off x="10611555" y="1354666"/>
            <a:ext cx="15804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Redondo de nylon </a:t>
            </a:r>
            <a:endParaRPr lang="en-US" sz="1400"/>
          </a:p>
        </p:txBody>
      </p:sp>
      <p:pic>
        <p:nvPicPr>
          <p:cNvPr id="12" name="Picture 13">
            <a:extLst>
              <a:ext uri="{FF2B5EF4-FFF2-40B4-BE49-F238E27FC236}">
                <a16:creationId xmlns:a16="http://schemas.microsoft.com/office/drawing/2014/main" id="{3ABCCCF6-4EF4-2382-11DB-F3934BD14B4F}"/>
              </a:ext>
            </a:extLst>
          </p:cNvPr>
          <p:cNvPicPr>
            <a:picLocks noChangeAspect="1"/>
          </p:cNvPicPr>
          <p:nvPr/>
        </p:nvPicPr>
        <p:blipFill>
          <a:blip r:embed="rId7"/>
          <a:stretch>
            <a:fillRect/>
          </a:stretch>
        </p:blipFill>
        <p:spPr>
          <a:xfrm>
            <a:off x="3821994" y="251883"/>
            <a:ext cx="1302456" cy="1302456"/>
          </a:xfrm>
          <a:prstGeom prst="rect">
            <a:avLst/>
          </a:prstGeom>
        </p:spPr>
      </p:pic>
      <p:pic>
        <p:nvPicPr>
          <p:cNvPr id="14" name="Picture 14">
            <a:extLst>
              <a:ext uri="{FF2B5EF4-FFF2-40B4-BE49-F238E27FC236}">
                <a16:creationId xmlns:a16="http://schemas.microsoft.com/office/drawing/2014/main" id="{24E6CD05-DB5E-BB37-2D2D-23B98B737E8E}"/>
              </a:ext>
            </a:extLst>
          </p:cNvPr>
          <p:cNvPicPr>
            <a:picLocks noChangeAspect="1"/>
          </p:cNvPicPr>
          <p:nvPr/>
        </p:nvPicPr>
        <p:blipFill>
          <a:blip r:embed="rId8"/>
          <a:stretch>
            <a:fillRect/>
          </a:stretch>
        </p:blipFill>
        <p:spPr>
          <a:xfrm>
            <a:off x="5749807" y="119474"/>
            <a:ext cx="1397941" cy="1397941"/>
          </a:xfrm>
          <a:prstGeom prst="rect">
            <a:avLst/>
          </a:prstGeom>
        </p:spPr>
      </p:pic>
      <p:sp>
        <p:nvSpPr>
          <p:cNvPr id="15" name="TextBox 14">
            <a:extLst>
              <a:ext uri="{FF2B5EF4-FFF2-40B4-BE49-F238E27FC236}">
                <a16:creationId xmlns:a16="http://schemas.microsoft.com/office/drawing/2014/main" id="{DD477AB7-C30F-E5C7-8A18-6F80C63FB206}"/>
              </a:ext>
            </a:extLst>
          </p:cNvPr>
          <p:cNvSpPr txBox="1"/>
          <p:nvPr/>
        </p:nvSpPr>
        <p:spPr>
          <a:xfrm>
            <a:off x="6013213" y="1356544"/>
            <a:ext cx="10912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Polin </a:t>
            </a:r>
            <a:r>
              <a:rPr lang="en-US" sz="1200" err="1">
                <a:cs typeface="Calibri"/>
              </a:rPr>
              <a:t>madera</a:t>
            </a:r>
            <a:r>
              <a:rPr lang="en-US" sz="1200">
                <a:cs typeface="Calibri"/>
              </a:rPr>
              <a:t> </a:t>
            </a:r>
          </a:p>
        </p:txBody>
      </p:sp>
      <p:pic>
        <p:nvPicPr>
          <p:cNvPr id="16" name="Picture 16">
            <a:extLst>
              <a:ext uri="{FF2B5EF4-FFF2-40B4-BE49-F238E27FC236}">
                <a16:creationId xmlns:a16="http://schemas.microsoft.com/office/drawing/2014/main" id="{1EECAC5C-FD5A-CAD0-4694-AE466D322364}"/>
              </a:ext>
            </a:extLst>
          </p:cNvPr>
          <p:cNvPicPr>
            <a:picLocks noChangeAspect="1"/>
          </p:cNvPicPr>
          <p:nvPr/>
        </p:nvPicPr>
        <p:blipFill rotWithShape="1">
          <a:blip r:embed="rId9"/>
          <a:srcRect t="13645" r="-191" b="-29"/>
          <a:stretch/>
        </p:blipFill>
        <p:spPr>
          <a:xfrm>
            <a:off x="5702772" y="2026398"/>
            <a:ext cx="3627506" cy="1394937"/>
          </a:xfrm>
          <a:prstGeom prst="rect">
            <a:avLst/>
          </a:prstGeom>
        </p:spPr>
      </p:pic>
      <p:pic>
        <p:nvPicPr>
          <p:cNvPr id="17" name="Picture 17">
            <a:extLst>
              <a:ext uri="{FF2B5EF4-FFF2-40B4-BE49-F238E27FC236}">
                <a16:creationId xmlns:a16="http://schemas.microsoft.com/office/drawing/2014/main" id="{9F39E050-F990-A232-FCFA-75C3A21B5138}"/>
              </a:ext>
            </a:extLst>
          </p:cNvPr>
          <p:cNvPicPr>
            <a:picLocks noChangeAspect="1"/>
          </p:cNvPicPr>
          <p:nvPr/>
        </p:nvPicPr>
        <p:blipFill>
          <a:blip r:embed="rId10"/>
          <a:stretch>
            <a:fillRect/>
          </a:stretch>
        </p:blipFill>
        <p:spPr>
          <a:xfrm>
            <a:off x="2754351" y="2980332"/>
            <a:ext cx="2120591" cy="1361969"/>
          </a:xfrm>
          <a:prstGeom prst="rect">
            <a:avLst/>
          </a:prstGeom>
        </p:spPr>
      </p:pic>
      <p:sp>
        <p:nvSpPr>
          <p:cNvPr id="2" name="TextBox 1">
            <a:extLst>
              <a:ext uri="{FF2B5EF4-FFF2-40B4-BE49-F238E27FC236}">
                <a16:creationId xmlns:a16="http://schemas.microsoft.com/office/drawing/2014/main" id="{662800EC-BD56-0AFD-3274-AAE4075FB3FE}"/>
              </a:ext>
            </a:extLst>
          </p:cNvPr>
          <p:cNvSpPr txBox="1"/>
          <p:nvPr/>
        </p:nvSpPr>
        <p:spPr>
          <a:xfrm>
            <a:off x="2925702" y="2784592"/>
            <a:ext cx="6585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Lana </a:t>
            </a:r>
            <a:endParaRPr lang="en-US"/>
          </a:p>
        </p:txBody>
      </p:sp>
      <p:sp>
        <p:nvSpPr>
          <p:cNvPr id="19" name="Rectangle 18">
            <a:extLst>
              <a:ext uri="{FF2B5EF4-FFF2-40B4-BE49-F238E27FC236}">
                <a16:creationId xmlns:a16="http://schemas.microsoft.com/office/drawing/2014/main" id="{1BC96589-9A6F-A589-C970-30189844EA3C}"/>
              </a:ext>
            </a:extLst>
          </p:cNvPr>
          <p:cNvSpPr/>
          <p:nvPr/>
        </p:nvSpPr>
        <p:spPr>
          <a:xfrm>
            <a:off x="3205975" y="4218876"/>
            <a:ext cx="1300976" cy="232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Calibri"/>
              </a:rPr>
              <a:t>Angulo de </a:t>
            </a:r>
            <a:r>
              <a:rPr lang="en-US" sz="1200" err="1">
                <a:solidFill>
                  <a:schemeClr val="tx1"/>
                </a:solidFill>
                <a:cs typeface="Calibri"/>
              </a:rPr>
              <a:t>acero</a:t>
            </a:r>
            <a:r>
              <a:rPr lang="en-US" sz="1200">
                <a:solidFill>
                  <a:schemeClr val="tx1"/>
                </a:solidFill>
                <a:cs typeface="Calibri"/>
              </a:rPr>
              <a:t> </a:t>
            </a:r>
            <a:endParaRPr lang="en-US" sz="1200">
              <a:solidFill>
                <a:schemeClr val="tx1"/>
              </a:solidFill>
            </a:endParaRPr>
          </a:p>
        </p:txBody>
      </p:sp>
      <p:sp>
        <p:nvSpPr>
          <p:cNvPr id="20" name="TextBox 19">
            <a:extLst>
              <a:ext uri="{FF2B5EF4-FFF2-40B4-BE49-F238E27FC236}">
                <a16:creationId xmlns:a16="http://schemas.microsoft.com/office/drawing/2014/main" id="{613E2C1A-6B8A-2668-56B5-503975282B3B}"/>
              </a:ext>
            </a:extLst>
          </p:cNvPr>
          <p:cNvSpPr txBox="1"/>
          <p:nvPr/>
        </p:nvSpPr>
        <p:spPr>
          <a:xfrm>
            <a:off x="6679259" y="3396073"/>
            <a:ext cx="3100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Motor </a:t>
            </a:r>
            <a:r>
              <a:rPr lang="en-US" sz="1200" err="1">
                <a:cs typeface="Calibri"/>
              </a:rPr>
              <a:t>electrico</a:t>
            </a:r>
            <a:r>
              <a:rPr lang="en-US">
                <a:cs typeface="Calibri"/>
              </a:rPr>
              <a:t> </a:t>
            </a:r>
            <a:endParaRPr lang="en-US"/>
          </a:p>
        </p:txBody>
      </p:sp>
      <p:pic>
        <p:nvPicPr>
          <p:cNvPr id="21" name="Picture 21" descr="A picture containing graphical user interface&#10;&#10;Description automatically generated">
            <a:extLst>
              <a:ext uri="{FF2B5EF4-FFF2-40B4-BE49-F238E27FC236}">
                <a16:creationId xmlns:a16="http://schemas.microsoft.com/office/drawing/2014/main" id="{FEAE9D02-79C5-B7F2-0D37-267303394498}"/>
              </a:ext>
            </a:extLst>
          </p:cNvPr>
          <p:cNvPicPr>
            <a:picLocks noChangeAspect="1"/>
          </p:cNvPicPr>
          <p:nvPr/>
        </p:nvPicPr>
        <p:blipFill>
          <a:blip r:embed="rId11"/>
          <a:stretch>
            <a:fillRect/>
          </a:stretch>
        </p:blipFill>
        <p:spPr>
          <a:xfrm>
            <a:off x="2974740" y="1894652"/>
            <a:ext cx="1576447" cy="970845"/>
          </a:xfrm>
          <a:prstGeom prst="rect">
            <a:avLst/>
          </a:prstGeom>
        </p:spPr>
      </p:pic>
      <p:sp>
        <p:nvSpPr>
          <p:cNvPr id="22" name="Slide Number Placeholder 21">
            <a:extLst>
              <a:ext uri="{FF2B5EF4-FFF2-40B4-BE49-F238E27FC236}">
                <a16:creationId xmlns:a16="http://schemas.microsoft.com/office/drawing/2014/main" id="{53F70A85-A9E6-EBB6-5EA5-FF4B0360A072}"/>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18" name="Footer Placeholder 17">
            <a:extLst>
              <a:ext uri="{FF2B5EF4-FFF2-40B4-BE49-F238E27FC236}">
                <a16:creationId xmlns:a16="http://schemas.microsoft.com/office/drawing/2014/main" id="{0EE9CD05-BE24-CCB9-219E-E884CE9C1BC9}"/>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141849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F958-D641-CF34-98B7-CE15067F820E}"/>
              </a:ext>
            </a:extLst>
          </p:cNvPr>
          <p:cNvSpPr>
            <a:spLocks noGrp="1"/>
          </p:cNvSpPr>
          <p:nvPr>
            <p:ph type="title"/>
          </p:nvPr>
        </p:nvSpPr>
        <p:spPr/>
        <p:txBody>
          <a:bodyPr/>
          <a:lstStyle/>
          <a:p>
            <a:r>
              <a:rPr lang="en-US">
                <a:cs typeface="Calibri Light"/>
              </a:rPr>
              <a:t>Manual de </a:t>
            </a:r>
            <a:r>
              <a:rPr lang="en-US" err="1">
                <a:cs typeface="Calibri Light"/>
              </a:rPr>
              <a:t>diseño</a:t>
            </a:r>
            <a:r>
              <a:rPr lang="en-US">
                <a:cs typeface="Calibri Light"/>
              </a:rPr>
              <a:t> (formulas)</a:t>
            </a:r>
            <a:endParaRPr lang="en-US"/>
          </a:p>
        </p:txBody>
      </p:sp>
      <p:sp>
        <p:nvSpPr>
          <p:cNvPr id="3" name="Content Placeholder 2">
            <a:extLst>
              <a:ext uri="{FF2B5EF4-FFF2-40B4-BE49-F238E27FC236}">
                <a16:creationId xmlns:a16="http://schemas.microsoft.com/office/drawing/2014/main" id="{3D3B7D29-15EF-5283-0B03-189CFD4E3321}"/>
              </a:ext>
            </a:extLst>
          </p:cNvPr>
          <p:cNvSpPr>
            <a:spLocks noGrp="1"/>
          </p:cNvSpPr>
          <p:nvPr>
            <p:ph idx="1"/>
          </p:nvPr>
        </p:nvSpPr>
        <p:spPr/>
        <p:txBody>
          <a:bodyPr vert="horz" lIns="91440" tIns="45720" rIns="91440" bIns="45720" rtlCol="0" anchor="t">
            <a:normAutofit/>
          </a:bodyPr>
          <a:lstStyle/>
          <a:p>
            <a:r>
              <a:rPr lang="en-US" sz="2000" err="1">
                <a:cs typeface="Calibri"/>
              </a:rPr>
              <a:t>Poleas</a:t>
            </a:r>
            <a:r>
              <a:rPr lang="en-US" sz="2000">
                <a:cs typeface="Calibri"/>
              </a:rPr>
              <a:t>: </a:t>
            </a:r>
            <a:r>
              <a:rPr lang="en-US" sz="2000">
                <a:ea typeface="+mn-lt"/>
                <a:cs typeface="+mn-lt"/>
                <a:hlinkClick r:id="rId2"/>
              </a:rPr>
              <a:t>https://www.industriasjaguar.com/es/productos/elevacion-traccion/poleas-manuales</a:t>
            </a:r>
            <a:endParaRPr lang="en-US" sz="2000">
              <a:ea typeface="+mn-lt"/>
              <a:cs typeface="+mn-lt"/>
            </a:endParaRPr>
          </a:p>
          <a:p>
            <a:r>
              <a:rPr lang="en-US" sz="2000" err="1">
                <a:cs typeface="Calibri"/>
              </a:rPr>
              <a:t>Engranajes</a:t>
            </a:r>
            <a:r>
              <a:rPr lang="en-US" sz="2000">
                <a:cs typeface="Calibri"/>
              </a:rPr>
              <a:t>: </a:t>
            </a:r>
            <a:r>
              <a:rPr lang="en-US" sz="2000">
                <a:ea typeface="+mn-lt"/>
                <a:cs typeface="+mn-lt"/>
                <a:hlinkClick r:id="rId3"/>
              </a:rPr>
              <a:t>Manual de Engranajes Diseño, Manufactura y Aplicación (PDF) - Darle W. Dudley. (galleton.net)</a:t>
            </a:r>
            <a:endParaRPr lang="en-US" sz="2000">
              <a:cs typeface="Calibri"/>
            </a:endParaRPr>
          </a:p>
          <a:p>
            <a:r>
              <a:rPr lang="en-US" sz="2000">
                <a:cs typeface="Calibri"/>
              </a:rPr>
              <a:t>Tornillos: </a:t>
            </a:r>
            <a:r>
              <a:rPr lang="en-US" sz="2000">
                <a:ea typeface="+mn-lt"/>
                <a:cs typeface="+mn-lt"/>
                <a:hlinkClick r:id="rId4"/>
              </a:rPr>
              <a:t>Ficha Técnica: Tornillos, tuercas y arandelas (studylib.es)</a:t>
            </a:r>
            <a:endParaRPr lang="en-US" sz="2000">
              <a:cs typeface="Calibri"/>
            </a:endParaRPr>
          </a:p>
          <a:p>
            <a:r>
              <a:rPr lang="en-US" sz="2000">
                <a:ea typeface="Calibri"/>
                <a:cs typeface="Calibri"/>
              </a:rPr>
              <a:t>Levas:</a:t>
            </a:r>
            <a:r>
              <a:rPr lang="en-US" sz="2000">
                <a:ea typeface="+mn-lt"/>
                <a:cs typeface="+mn-lt"/>
                <a:hlinkClick r:id="rId5"/>
              </a:rPr>
              <a:t>(Microsoft Word - 1. Car\341tula, dedicatoria, pr\363logo, resumen, \355ndice) (udep.edu.pe)</a:t>
            </a:r>
            <a:endParaRPr lang="en-US" sz="2000">
              <a:ea typeface="Calibri"/>
              <a:cs typeface="Calibri"/>
            </a:endParaRPr>
          </a:p>
          <a:p>
            <a:r>
              <a:rPr lang="en-US" sz="2000">
                <a:ea typeface="Calibri"/>
                <a:cs typeface="Calibri"/>
              </a:rPr>
              <a:t>Biela-</a:t>
            </a:r>
            <a:r>
              <a:rPr lang="en-US" sz="2000" err="1">
                <a:ea typeface="Calibri"/>
                <a:cs typeface="Calibri"/>
              </a:rPr>
              <a:t>Manivela</a:t>
            </a:r>
            <a:r>
              <a:rPr lang="en-US" sz="2000">
                <a:ea typeface="Calibri"/>
                <a:cs typeface="Calibri"/>
              </a:rPr>
              <a:t>: </a:t>
            </a:r>
            <a:r>
              <a:rPr lang="en-US" sz="2000">
                <a:ea typeface="+mn-lt"/>
                <a:cs typeface="+mn-lt"/>
                <a:hlinkClick r:id="rId6"/>
              </a:rPr>
              <a:t>▷ Mecanismo biela-manivela: qué es, aplicaciones, fórmula... (ingenierizando.com)</a:t>
            </a:r>
          </a:p>
          <a:p>
            <a:r>
              <a:rPr lang="en-US" sz="2000" err="1">
                <a:cs typeface="Calibri" panose="020F0502020204030204"/>
              </a:rPr>
              <a:t>Tipos</a:t>
            </a:r>
            <a:r>
              <a:rPr lang="en-US" sz="2000">
                <a:cs typeface="Calibri" panose="020F0502020204030204"/>
              </a:rPr>
              <a:t> de </a:t>
            </a:r>
            <a:r>
              <a:rPr lang="en-US" sz="2000" err="1">
                <a:cs typeface="Calibri" panose="020F0502020204030204"/>
              </a:rPr>
              <a:t>mecanismos</a:t>
            </a:r>
            <a:r>
              <a:rPr lang="en-US" sz="2000">
                <a:cs typeface="Calibri" panose="020F0502020204030204"/>
              </a:rPr>
              <a:t>: </a:t>
            </a:r>
            <a:r>
              <a:rPr lang="en-US" sz="2000">
                <a:ea typeface="+mn-lt"/>
                <a:cs typeface="+mn-lt"/>
                <a:hlinkClick r:id="rId7"/>
              </a:rPr>
              <a:t>https://sites.google.com/site/mecanismos1oima03sap2/elementos-de-maquinas/tipos-de-mecanismos</a:t>
            </a:r>
            <a:endParaRPr lang="en-US" sz="2000">
              <a:ea typeface="+mn-lt"/>
              <a:cs typeface="+mn-lt"/>
            </a:endParaRPr>
          </a:p>
          <a:p>
            <a:endParaRPr lang="en-US" sz="2000">
              <a:cs typeface="Calibri" panose="020F0502020204030204"/>
            </a:endParaRPr>
          </a:p>
        </p:txBody>
      </p:sp>
      <p:sp>
        <p:nvSpPr>
          <p:cNvPr id="5" name="Slide Number Placeholder 4">
            <a:extLst>
              <a:ext uri="{FF2B5EF4-FFF2-40B4-BE49-F238E27FC236}">
                <a16:creationId xmlns:a16="http://schemas.microsoft.com/office/drawing/2014/main" id="{F7FD0848-5E4D-BFF0-832F-038E651BA1B5}"/>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4" name="Footer Placeholder 3">
            <a:extLst>
              <a:ext uri="{FF2B5EF4-FFF2-40B4-BE49-F238E27FC236}">
                <a16:creationId xmlns:a16="http://schemas.microsoft.com/office/drawing/2014/main" id="{68E85214-1AC6-EB7A-6378-A1A1013D413F}"/>
              </a:ext>
            </a:extLst>
          </p:cNvPr>
          <p:cNvSpPr>
            <a:spLocks noGrp="1"/>
          </p:cNvSpPr>
          <p:nvPr>
            <p:ph type="ftr" sz="quarter" idx="11"/>
          </p:nvPr>
        </p:nvSpPr>
        <p:spPr/>
        <p:txBody>
          <a:bodyPr/>
          <a:lstStyle/>
          <a:p>
            <a:r>
              <a:rPr lang="en-US"/>
              <a:t>IPN-ESIT-Diseño de Mecanismos-Rodolfo Villalobos</a:t>
            </a:r>
          </a:p>
        </p:txBody>
      </p:sp>
    </p:spTree>
    <p:extLst>
      <p:ext uri="{BB962C8B-B14F-4D97-AF65-F5344CB8AC3E}">
        <p14:creationId xmlns:p14="http://schemas.microsoft.com/office/powerpoint/2010/main" val="301000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6C37-F6BA-A7E0-86D6-D1ECDCEB1E2E}"/>
              </a:ext>
            </a:extLst>
          </p:cNvPr>
          <p:cNvSpPr>
            <a:spLocks noGrp="1"/>
          </p:cNvSpPr>
          <p:nvPr>
            <p:ph type="title"/>
          </p:nvPr>
        </p:nvSpPr>
        <p:spPr/>
        <p:txBody>
          <a:bodyPr/>
          <a:lstStyle/>
          <a:p>
            <a:r>
              <a:rPr lang="en-US"/>
              <a:t>¿</a:t>
            </a:r>
            <a:r>
              <a:rPr lang="en-US" err="1"/>
              <a:t>Qué</a:t>
            </a:r>
            <a:r>
              <a:rPr lang="en-US"/>
              <a:t> es Git?</a:t>
            </a:r>
          </a:p>
          <a:p>
            <a:endParaRPr lang="en-US">
              <a:cs typeface="Calibri Light"/>
            </a:endParaRPr>
          </a:p>
        </p:txBody>
      </p:sp>
      <p:sp>
        <p:nvSpPr>
          <p:cNvPr id="3" name="Content Placeholder 2">
            <a:extLst>
              <a:ext uri="{FF2B5EF4-FFF2-40B4-BE49-F238E27FC236}">
                <a16:creationId xmlns:a16="http://schemas.microsoft.com/office/drawing/2014/main" id="{C952C742-456D-FBD6-2F55-22D8ED7B3B5C}"/>
              </a:ext>
            </a:extLst>
          </p:cNvPr>
          <p:cNvSpPr>
            <a:spLocks noGrp="1"/>
          </p:cNvSpPr>
          <p:nvPr>
            <p:ph idx="1"/>
          </p:nvPr>
        </p:nvSpPr>
        <p:spPr/>
        <p:txBody>
          <a:bodyPr vert="horz" lIns="91440" tIns="45720" rIns="91440" bIns="45720" rtlCol="0" anchor="t">
            <a:normAutofit/>
          </a:bodyPr>
          <a:lstStyle/>
          <a:p>
            <a:r>
              <a:rPr lang="en-US">
                <a:ea typeface="+mn-lt"/>
                <a:cs typeface="+mn-lt"/>
              </a:rPr>
              <a:t>Git es un popular </a:t>
            </a:r>
            <a:r>
              <a:rPr lang="en-US" err="1">
                <a:ea typeface="+mn-lt"/>
                <a:cs typeface="+mn-lt"/>
              </a:rPr>
              <a:t>sistema</a:t>
            </a:r>
            <a:r>
              <a:rPr lang="en-US">
                <a:ea typeface="+mn-lt"/>
                <a:cs typeface="+mn-lt"/>
              </a:rPr>
              <a:t> de control de </a:t>
            </a:r>
            <a:r>
              <a:rPr lang="en-US" err="1">
                <a:ea typeface="+mn-lt"/>
                <a:cs typeface="+mn-lt"/>
              </a:rPr>
              <a:t>versiones</a:t>
            </a:r>
            <a:r>
              <a:rPr lang="en-US">
                <a:ea typeface="+mn-lt"/>
                <a:cs typeface="+mn-lt"/>
              </a:rPr>
              <a:t>. Fue </a:t>
            </a:r>
            <a:r>
              <a:rPr lang="en-US" err="1">
                <a:ea typeface="+mn-lt"/>
                <a:cs typeface="+mn-lt"/>
              </a:rPr>
              <a:t>creado</a:t>
            </a:r>
            <a:r>
              <a:rPr lang="en-US">
                <a:ea typeface="+mn-lt"/>
                <a:cs typeface="+mn-lt"/>
              </a:rPr>
              <a:t> </a:t>
            </a:r>
            <a:r>
              <a:rPr lang="en-US" err="1">
                <a:ea typeface="+mn-lt"/>
                <a:cs typeface="+mn-lt"/>
              </a:rPr>
              <a:t>por</a:t>
            </a:r>
            <a:r>
              <a:rPr lang="en-US">
                <a:ea typeface="+mn-lt"/>
                <a:cs typeface="+mn-lt"/>
              </a:rPr>
              <a:t> Linus Torvalds </a:t>
            </a:r>
            <a:r>
              <a:rPr lang="en-US" err="1">
                <a:ea typeface="+mn-lt"/>
                <a:cs typeface="+mn-lt"/>
              </a:rPr>
              <a:t>en</a:t>
            </a:r>
            <a:r>
              <a:rPr lang="en-US">
                <a:ea typeface="+mn-lt"/>
                <a:cs typeface="+mn-lt"/>
              </a:rPr>
              <a:t> 2005, y ha </a:t>
            </a:r>
            <a:r>
              <a:rPr lang="en-US" err="1">
                <a:ea typeface="+mn-lt"/>
                <a:cs typeface="+mn-lt"/>
              </a:rPr>
              <a:t>sido</a:t>
            </a:r>
            <a:r>
              <a:rPr lang="en-US">
                <a:ea typeface="+mn-lt"/>
                <a:cs typeface="+mn-lt"/>
              </a:rPr>
              <a:t> </a:t>
            </a:r>
            <a:r>
              <a:rPr lang="en-US" err="1">
                <a:ea typeface="+mn-lt"/>
                <a:cs typeface="+mn-lt"/>
              </a:rPr>
              <a:t>mantenido</a:t>
            </a:r>
            <a:r>
              <a:rPr lang="en-US">
                <a:ea typeface="+mn-lt"/>
                <a:cs typeface="+mn-lt"/>
              </a:rPr>
              <a:t> </a:t>
            </a:r>
            <a:r>
              <a:rPr lang="en-US" err="1">
                <a:ea typeface="+mn-lt"/>
                <a:cs typeface="+mn-lt"/>
              </a:rPr>
              <a:t>por</a:t>
            </a:r>
            <a:r>
              <a:rPr lang="en-US">
                <a:ea typeface="+mn-lt"/>
                <a:cs typeface="+mn-lt"/>
              </a:rPr>
              <a:t> Junio Hamano </a:t>
            </a:r>
            <a:r>
              <a:rPr lang="en-US" err="1">
                <a:ea typeface="+mn-lt"/>
                <a:cs typeface="+mn-lt"/>
              </a:rPr>
              <a:t>desde</a:t>
            </a:r>
            <a:r>
              <a:rPr lang="en-US">
                <a:ea typeface="+mn-lt"/>
                <a:cs typeface="+mn-lt"/>
              </a:rPr>
              <a:t> </a:t>
            </a:r>
            <a:r>
              <a:rPr lang="en-US" err="1">
                <a:ea typeface="+mn-lt"/>
                <a:cs typeface="+mn-lt"/>
              </a:rPr>
              <a:t>entonces</a:t>
            </a:r>
            <a:r>
              <a:rPr lang="en-US">
                <a:ea typeface="+mn-lt"/>
                <a:cs typeface="+mn-lt"/>
              </a:rPr>
              <a:t>.</a:t>
            </a:r>
            <a:endParaRPr lang="en-US">
              <a:cs typeface="Calibri" panose="020F0502020204030204"/>
            </a:endParaRPr>
          </a:p>
          <a:p>
            <a:r>
              <a:rPr lang="en-US">
                <a:ea typeface="+mn-lt"/>
                <a:cs typeface="+mn-lt"/>
              </a:rPr>
              <a:t>Se </a:t>
            </a:r>
            <a:r>
              <a:rPr lang="en-US" err="1">
                <a:ea typeface="+mn-lt"/>
                <a:cs typeface="+mn-lt"/>
              </a:rPr>
              <a:t>utiliza</a:t>
            </a:r>
            <a:r>
              <a:rPr lang="en-US">
                <a:ea typeface="+mn-lt"/>
                <a:cs typeface="+mn-lt"/>
              </a:rPr>
              <a:t> para:</a:t>
            </a:r>
            <a:endParaRPr lang="en-US"/>
          </a:p>
          <a:p>
            <a:r>
              <a:rPr lang="en-US" err="1">
                <a:ea typeface="+mn-lt"/>
                <a:cs typeface="+mn-lt"/>
              </a:rPr>
              <a:t>Seguimiento</a:t>
            </a:r>
            <a:r>
              <a:rPr lang="en-US">
                <a:ea typeface="+mn-lt"/>
                <a:cs typeface="+mn-lt"/>
              </a:rPr>
              <a:t> de </a:t>
            </a:r>
            <a:r>
              <a:rPr lang="en-US" err="1">
                <a:ea typeface="+mn-lt"/>
                <a:cs typeface="+mn-lt"/>
              </a:rPr>
              <a:t>cambios</a:t>
            </a:r>
            <a:r>
              <a:rPr lang="en-US">
                <a:ea typeface="+mn-lt"/>
                <a:cs typeface="+mn-lt"/>
              </a:rPr>
              <a:t> </a:t>
            </a:r>
            <a:r>
              <a:rPr lang="en-US" err="1">
                <a:ea typeface="+mn-lt"/>
                <a:cs typeface="+mn-lt"/>
              </a:rPr>
              <a:t>en</a:t>
            </a:r>
            <a:r>
              <a:rPr lang="en-US">
                <a:ea typeface="+mn-lt"/>
                <a:cs typeface="+mn-lt"/>
              </a:rPr>
              <a:t> </a:t>
            </a:r>
            <a:r>
              <a:rPr lang="en-US" err="1">
                <a:ea typeface="+mn-lt"/>
                <a:cs typeface="+mn-lt"/>
              </a:rPr>
              <a:t>el</a:t>
            </a:r>
            <a:r>
              <a:rPr lang="en-US">
                <a:ea typeface="+mn-lt"/>
                <a:cs typeface="+mn-lt"/>
              </a:rPr>
              <a:t> </a:t>
            </a:r>
            <a:r>
              <a:rPr lang="en-US" err="1">
                <a:ea typeface="+mn-lt"/>
                <a:cs typeface="+mn-lt"/>
              </a:rPr>
              <a:t>código</a:t>
            </a:r>
            <a:endParaRPr lang="en-US" err="1"/>
          </a:p>
          <a:p>
            <a:r>
              <a:rPr lang="en-US" err="1">
                <a:ea typeface="+mn-lt"/>
                <a:cs typeface="+mn-lt"/>
              </a:rPr>
              <a:t>Seguimiento</a:t>
            </a:r>
            <a:r>
              <a:rPr lang="en-US">
                <a:ea typeface="+mn-lt"/>
                <a:cs typeface="+mn-lt"/>
              </a:rPr>
              <a:t> de </a:t>
            </a:r>
            <a:r>
              <a:rPr lang="en-US" err="1">
                <a:ea typeface="+mn-lt"/>
                <a:cs typeface="+mn-lt"/>
              </a:rPr>
              <a:t>quién</a:t>
            </a:r>
            <a:r>
              <a:rPr lang="en-US">
                <a:ea typeface="+mn-lt"/>
                <a:cs typeface="+mn-lt"/>
              </a:rPr>
              <a:t> </a:t>
            </a:r>
            <a:r>
              <a:rPr lang="en-US" err="1">
                <a:ea typeface="+mn-lt"/>
                <a:cs typeface="+mn-lt"/>
              </a:rPr>
              <a:t>realizó</a:t>
            </a:r>
            <a:r>
              <a:rPr lang="en-US">
                <a:ea typeface="+mn-lt"/>
                <a:cs typeface="+mn-lt"/>
              </a:rPr>
              <a:t> </a:t>
            </a:r>
            <a:r>
              <a:rPr lang="en-US" err="1">
                <a:ea typeface="+mn-lt"/>
                <a:cs typeface="+mn-lt"/>
              </a:rPr>
              <a:t>cambios</a:t>
            </a:r>
            <a:endParaRPr lang="en-US" err="1"/>
          </a:p>
          <a:p>
            <a:r>
              <a:rPr lang="en-US" err="1">
                <a:ea typeface="+mn-lt"/>
                <a:cs typeface="+mn-lt"/>
              </a:rPr>
              <a:t>Colaboración</a:t>
            </a:r>
            <a:r>
              <a:rPr lang="en-US">
                <a:ea typeface="+mn-lt"/>
                <a:cs typeface="+mn-lt"/>
              </a:rPr>
              <a:t> de </a:t>
            </a:r>
            <a:r>
              <a:rPr lang="en-US" err="1">
                <a:ea typeface="+mn-lt"/>
                <a:cs typeface="+mn-lt"/>
              </a:rPr>
              <a:t>codificación</a:t>
            </a:r>
            <a:endParaRPr lang="en-US" err="1"/>
          </a:p>
          <a:p>
            <a:endParaRPr lang="en-US">
              <a:cs typeface="Calibri"/>
            </a:endParaRPr>
          </a:p>
        </p:txBody>
      </p:sp>
      <p:sp>
        <p:nvSpPr>
          <p:cNvPr id="4" name="Footer Placeholder 3">
            <a:extLst>
              <a:ext uri="{FF2B5EF4-FFF2-40B4-BE49-F238E27FC236}">
                <a16:creationId xmlns:a16="http://schemas.microsoft.com/office/drawing/2014/main" id="{D9EA5E2B-9159-393C-1E46-B6BA1B986A2E}"/>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10834633-60F7-5B0B-EE11-49024FFC564A}"/>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6" name="TextBox 5">
            <a:extLst>
              <a:ext uri="{FF2B5EF4-FFF2-40B4-BE49-F238E27FC236}">
                <a16:creationId xmlns:a16="http://schemas.microsoft.com/office/drawing/2014/main" id="{0DAD16EC-8050-44B7-48DA-4166C7837D88}"/>
              </a:ext>
            </a:extLst>
          </p:cNvPr>
          <p:cNvSpPr txBox="1"/>
          <p:nvPr/>
        </p:nvSpPr>
        <p:spPr>
          <a:xfrm>
            <a:off x="4042144" y="5566144"/>
            <a:ext cx="59506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2"/>
              </a:rPr>
              <a:t>Introducción a Git y GitHub (w3schools.com)</a:t>
            </a:r>
            <a:endParaRPr lang="en-US"/>
          </a:p>
        </p:txBody>
      </p:sp>
    </p:spTree>
    <p:extLst>
      <p:ext uri="{BB962C8B-B14F-4D97-AF65-F5344CB8AC3E}">
        <p14:creationId xmlns:p14="http://schemas.microsoft.com/office/powerpoint/2010/main" val="418246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F460-82A5-89C9-616E-29651CCD1AFF}"/>
              </a:ext>
            </a:extLst>
          </p:cNvPr>
          <p:cNvSpPr>
            <a:spLocks noGrp="1"/>
          </p:cNvSpPr>
          <p:nvPr>
            <p:ph type="title"/>
          </p:nvPr>
        </p:nvSpPr>
        <p:spPr/>
        <p:txBody>
          <a:bodyPr/>
          <a:lstStyle/>
          <a:p>
            <a:r>
              <a:rPr lang="en-US">
                <a:ea typeface="+mj-lt"/>
                <a:cs typeface="+mj-lt"/>
              </a:rPr>
              <a:t>¿</a:t>
            </a:r>
            <a:r>
              <a:rPr lang="en-US" err="1">
                <a:ea typeface="+mj-lt"/>
                <a:cs typeface="+mj-lt"/>
              </a:rPr>
              <a:t>Qué</a:t>
            </a:r>
            <a:r>
              <a:rPr lang="en-US">
                <a:ea typeface="+mj-lt"/>
                <a:cs typeface="+mj-lt"/>
              </a:rPr>
              <a:t> </a:t>
            </a:r>
            <a:r>
              <a:rPr lang="en-US" err="1">
                <a:ea typeface="+mj-lt"/>
                <a:cs typeface="+mj-lt"/>
              </a:rPr>
              <a:t>hace</a:t>
            </a:r>
            <a:r>
              <a:rPr lang="en-US">
                <a:ea typeface="+mj-lt"/>
                <a:cs typeface="+mj-lt"/>
              </a:rPr>
              <a:t> Git?</a:t>
            </a:r>
            <a:endParaRPr lang="en-US"/>
          </a:p>
        </p:txBody>
      </p:sp>
      <p:sp>
        <p:nvSpPr>
          <p:cNvPr id="3" name="Content Placeholder 2">
            <a:extLst>
              <a:ext uri="{FF2B5EF4-FFF2-40B4-BE49-F238E27FC236}">
                <a16:creationId xmlns:a16="http://schemas.microsoft.com/office/drawing/2014/main" id="{B578493B-C819-9D87-DBCB-B3BDA7CDB40A}"/>
              </a:ext>
            </a:extLst>
          </p:cNvPr>
          <p:cNvSpPr>
            <a:spLocks noGrp="1"/>
          </p:cNvSpPr>
          <p:nvPr>
            <p:ph idx="1"/>
          </p:nvPr>
        </p:nvSpPr>
        <p:spPr/>
        <p:txBody>
          <a:bodyPr vert="horz" lIns="91440" tIns="45720" rIns="91440" bIns="45720" rtlCol="0" anchor="t">
            <a:normAutofit/>
          </a:bodyPr>
          <a:lstStyle/>
          <a:p>
            <a:r>
              <a:rPr lang="en-US"/>
              <a:t>¿</a:t>
            </a:r>
            <a:r>
              <a:rPr lang="en-US" err="1"/>
              <a:t>Qué</a:t>
            </a:r>
            <a:r>
              <a:rPr lang="en-US"/>
              <a:t> </a:t>
            </a:r>
            <a:r>
              <a:rPr lang="en-US" err="1"/>
              <a:t>hace</a:t>
            </a:r>
            <a:r>
              <a:rPr lang="en-US"/>
              <a:t> Git?</a:t>
            </a:r>
            <a:endParaRPr lang="en-US">
              <a:cs typeface="Calibri" panose="020F0502020204030204"/>
            </a:endParaRPr>
          </a:p>
          <a:p>
            <a:r>
              <a:rPr lang="en-US" err="1">
                <a:ea typeface="+mn-lt"/>
                <a:cs typeface="+mn-lt"/>
              </a:rPr>
              <a:t>Administrar</a:t>
            </a:r>
            <a:r>
              <a:rPr lang="en-US">
                <a:ea typeface="+mn-lt"/>
                <a:cs typeface="+mn-lt"/>
              </a:rPr>
              <a:t> </a:t>
            </a:r>
            <a:r>
              <a:rPr lang="en-US" err="1">
                <a:ea typeface="+mn-lt"/>
                <a:cs typeface="+mn-lt"/>
              </a:rPr>
              <a:t>proyectos</a:t>
            </a:r>
            <a:r>
              <a:rPr lang="en-US">
                <a:ea typeface="+mn-lt"/>
                <a:cs typeface="+mn-lt"/>
              </a:rPr>
              <a:t> con </a:t>
            </a:r>
            <a:r>
              <a:rPr lang="en-US" b="1" err="1">
                <a:ea typeface="+mn-lt"/>
                <a:cs typeface="+mn-lt"/>
              </a:rPr>
              <a:t>repositorios</a:t>
            </a:r>
            <a:endParaRPr lang="en-US" err="1"/>
          </a:p>
          <a:p>
            <a:r>
              <a:rPr lang="en-US" b="1" err="1">
                <a:ea typeface="+mn-lt"/>
                <a:cs typeface="+mn-lt"/>
              </a:rPr>
              <a:t>Clonar</a:t>
            </a:r>
            <a:r>
              <a:rPr lang="en-US">
                <a:ea typeface="+mn-lt"/>
                <a:cs typeface="+mn-lt"/>
              </a:rPr>
              <a:t> un </a:t>
            </a:r>
            <a:r>
              <a:rPr lang="en-US" err="1">
                <a:ea typeface="+mn-lt"/>
                <a:cs typeface="+mn-lt"/>
              </a:rPr>
              <a:t>proyecto</a:t>
            </a:r>
            <a:r>
              <a:rPr lang="en-US">
                <a:ea typeface="+mn-lt"/>
                <a:cs typeface="+mn-lt"/>
              </a:rPr>
              <a:t> para </a:t>
            </a:r>
            <a:r>
              <a:rPr lang="en-US" err="1">
                <a:ea typeface="+mn-lt"/>
                <a:cs typeface="+mn-lt"/>
              </a:rPr>
              <a:t>trabajar</a:t>
            </a:r>
            <a:r>
              <a:rPr lang="en-US">
                <a:ea typeface="+mn-lt"/>
                <a:cs typeface="+mn-lt"/>
              </a:rPr>
              <a:t> </a:t>
            </a:r>
            <a:r>
              <a:rPr lang="en-US" err="1">
                <a:ea typeface="+mn-lt"/>
                <a:cs typeface="+mn-lt"/>
              </a:rPr>
              <a:t>en</a:t>
            </a:r>
            <a:r>
              <a:rPr lang="en-US">
                <a:ea typeface="+mn-lt"/>
                <a:cs typeface="+mn-lt"/>
              </a:rPr>
              <a:t> </a:t>
            </a:r>
            <a:r>
              <a:rPr lang="en-US" err="1">
                <a:ea typeface="+mn-lt"/>
                <a:cs typeface="+mn-lt"/>
              </a:rPr>
              <a:t>una</a:t>
            </a:r>
            <a:r>
              <a:rPr lang="en-US">
                <a:ea typeface="+mn-lt"/>
                <a:cs typeface="+mn-lt"/>
              </a:rPr>
              <a:t> </a:t>
            </a:r>
            <a:r>
              <a:rPr lang="en-US" err="1">
                <a:ea typeface="+mn-lt"/>
                <a:cs typeface="+mn-lt"/>
              </a:rPr>
              <a:t>copia</a:t>
            </a:r>
            <a:r>
              <a:rPr lang="en-US">
                <a:ea typeface="+mn-lt"/>
                <a:cs typeface="+mn-lt"/>
              </a:rPr>
              <a:t> local</a:t>
            </a:r>
            <a:endParaRPr lang="en-US"/>
          </a:p>
          <a:p>
            <a:r>
              <a:rPr lang="en-US">
                <a:ea typeface="+mn-lt"/>
                <a:cs typeface="+mn-lt"/>
              </a:rPr>
              <a:t>Controle y </a:t>
            </a:r>
            <a:r>
              <a:rPr lang="en-US" err="1">
                <a:ea typeface="+mn-lt"/>
                <a:cs typeface="+mn-lt"/>
              </a:rPr>
              <a:t>realice</a:t>
            </a:r>
            <a:r>
              <a:rPr lang="en-US">
                <a:ea typeface="+mn-lt"/>
                <a:cs typeface="+mn-lt"/>
              </a:rPr>
              <a:t> un </a:t>
            </a:r>
            <a:r>
              <a:rPr lang="en-US" err="1">
                <a:ea typeface="+mn-lt"/>
                <a:cs typeface="+mn-lt"/>
              </a:rPr>
              <a:t>seguimiento</a:t>
            </a:r>
            <a:r>
              <a:rPr lang="en-US">
                <a:ea typeface="+mn-lt"/>
                <a:cs typeface="+mn-lt"/>
              </a:rPr>
              <a:t> de </a:t>
            </a:r>
            <a:r>
              <a:rPr lang="en-US" err="1">
                <a:ea typeface="+mn-lt"/>
                <a:cs typeface="+mn-lt"/>
              </a:rPr>
              <a:t>los</a:t>
            </a:r>
            <a:r>
              <a:rPr lang="en-US">
                <a:ea typeface="+mn-lt"/>
                <a:cs typeface="+mn-lt"/>
              </a:rPr>
              <a:t> </a:t>
            </a:r>
            <a:r>
              <a:rPr lang="en-US" err="1">
                <a:ea typeface="+mn-lt"/>
                <a:cs typeface="+mn-lt"/>
              </a:rPr>
              <a:t>cambios</a:t>
            </a:r>
            <a:r>
              <a:rPr lang="en-US">
                <a:ea typeface="+mn-lt"/>
                <a:cs typeface="+mn-lt"/>
              </a:rPr>
              <a:t> con </a:t>
            </a:r>
            <a:r>
              <a:rPr lang="en-US" b="1">
                <a:ea typeface="+mn-lt"/>
                <a:cs typeface="+mn-lt"/>
              </a:rPr>
              <a:t>En modo provisional</a:t>
            </a:r>
            <a:r>
              <a:rPr lang="en-US">
                <a:ea typeface="+mn-lt"/>
                <a:cs typeface="+mn-lt"/>
              </a:rPr>
              <a:t> y </a:t>
            </a:r>
            <a:r>
              <a:rPr lang="en-US" b="1" err="1">
                <a:ea typeface="+mn-lt"/>
                <a:cs typeface="+mn-lt"/>
              </a:rPr>
              <a:t>Confirmación</a:t>
            </a:r>
            <a:endParaRPr lang="en-US" err="1"/>
          </a:p>
          <a:p>
            <a:r>
              <a:rPr lang="en-US" b="1" err="1">
                <a:ea typeface="+mn-lt"/>
                <a:cs typeface="+mn-lt"/>
              </a:rPr>
              <a:t>Bifurcar</a:t>
            </a:r>
            <a:r>
              <a:rPr lang="en-US">
                <a:ea typeface="+mn-lt"/>
                <a:cs typeface="+mn-lt"/>
              </a:rPr>
              <a:t> y </a:t>
            </a:r>
            <a:r>
              <a:rPr lang="en-US" b="1" err="1">
                <a:ea typeface="+mn-lt"/>
                <a:cs typeface="+mn-lt"/>
              </a:rPr>
              <a:t>combinar</a:t>
            </a:r>
            <a:r>
              <a:rPr lang="en-US">
                <a:ea typeface="+mn-lt"/>
                <a:cs typeface="+mn-lt"/>
              </a:rPr>
              <a:t> para </a:t>
            </a:r>
            <a:r>
              <a:rPr lang="en-US" err="1">
                <a:ea typeface="+mn-lt"/>
                <a:cs typeface="+mn-lt"/>
              </a:rPr>
              <a:t>permitir</a:t>
            </a:r>
            <a:r>
              <a:rPr lang="en-US">
                <a:ea typeface="+mn-lt"/>
                <a:cs typeface="+mn-lt"/>
              </a:rPr>
              <a:t> </a:t>
            </a:r>
            <a:r>
              <a:rPr lang="en-US" err="1">
                <a:ea typeface="+mn-lt"/>
                <a:cs typeface="+mn-lt"/>
              </a:rPr>
              <a:t>el</a:t>
            </a:r>
            <a:r>
              <a:rPr lang="en-US">
                <a:ea typeface="+mn-lt"/>
                <a:cs typeface="+mn-lt"/>
              </a:rPr>
              <a:t> </a:t>
            </a:r>
            <a:r>
              <a:rPr lang="en-US" err="1">
                <a:ea typeface="+mn-lt"/>
                <a:cs typeface="+mn-lt"/>
              </a:rPr>
              <a:t>trabajo</a:t>
            </a:r>
            <a:r>
              <a:rPr lang="en-US">
                <a:ea typeface="+mn-lt"/>
                <a:cs typeface="+mn-lt"/>
              </a:rPr>
              <a:t> </a:t>
            </a:r>
            <a:r>
              <a:rPr lang="en-US" err="1">
                <a:ea typeface="+mn-lt"/>
                <a:cs typeface="+mn-lt"/>
              </a:rPr>
              <a:t>en</a:t>
            </a:r>
            <a:r>
              <a:rPr lang="en-US">
                <a:ea typeface="+mn-lt"/>
                <a:cs typeface="+mn-lt"/>
              </a:rPr>
              <a:t> </a:t>
            </a:r>
            <a:r>
              <a:rPr lang="en-US" err="1">
                <a:ea typeface="+mn-lt"/>
                <a:cs typeface="+mn-lt"/>
              </a:rPr>
              <a:t>diferentes</a:t>
            </a:r>
            <a:r>
              <a:rPr lang="en-US">
                <a:ea typeface="+mn-lt"/>
                <a:cs typeface="+mn-lt"/>
              </a:rPr>
              <a:t> </a:t>
            </a:r>
            <a:r>
              <a:rPr lang="en-US" err="1">
                <a:ea typeface="+mn-lt"/>
                <a:cs typeface="+mn-lt"/>
              </a:rPr>
              <a:t>partes</a:t>
            </a:r>
            <a:r>
              <a:rPr lang="en-US">
                <a:ea typeface="+mn-lt"/>
                <a:cs typeface="+mn-lt"/>
              </a:rPr>
              <a:t> y </a:t>
            </a:r>
            <a:r>
              <a:rPr lang="en-US" err="1">
                <a:ea typeface="+mn-lt"/>
                <a:cs typeface="+mn-lt"/>
              </a:rPr>
              <a:t>versiones</a:t>
            </a:r>
            <a:r>
              <a:rPr lang="en-US">
                <a:ea typeface="+mn-lt"/>
                <a:cs typeface="+mn-lt"/>
              </a:rPr>
              <a:t> de un </a:t>
            </a:r>
            <a:r>
              <a:rPr lang="en-US" err="1">
                <a:ea typeface="+mn-lt"/>
                <a:cs typeface="+mn-lt"/>
              </a:rPr>
              <a:t>proyecto</a:t>
            </a:r>
            <a:endParaRPr lang="en-US" err="1"/>
          </a:p>
          <a:p>
            <a:r>
              <a:rPr lang="en-US" b="1" err="1">
                <a:ea typeface="+mn-lt"/>
                <a:cs typeface="+mn-lt"/>
              </a:rPr>
              <a:t>Extraer</a:t>
            </a:r>
            <a:r>
              <a:rPr lang="en-US">
                <a:ea typeface="+mn-lt"/>
                <a:cs typeface="+mn-lt"/>
              </a:rPr>
              <a:t> la </a:t>
            </a:r>
            <a:r>
              <a:rPr lang="en-US" err="1">
                <a:ea typeface="+mn-lt"/>
                <a:cs typeface="+mn-lt"/>
              </a:rPr>
              <a:t>versión</a:t>
            </a:r>
            <a:r>
              <a:rPr lang="en-US">
                <a:ea typeface="+mn-lt"/>
                <a:cs typeface="+mn-lt"/>
              </a:rPr>
              <a:t> </a:t>
            </a:r>
            <a:r>
              <a:rPr lang="en-US" err="1">
                <a:ea typeface="+mn-lt"/>
                <a:cs typeface="+mn-lt"/>
              </a:rPr>
              <a:t>más</a:t>
            </a:r>
            <a:r>
              <a:rPr lang="en-US">
                <a:ea typeface="+mn-lt"/>
                <a:cs typeface="+mn-lt"/>
              </a:rPr>
              <a:t> </a:t>
            </a:r>
            <a:r>
              <a:rPr lang="en-US" err="1">
                <a:ea typeface="+mn-lt"/>
                <a:cs typeface="+mn-lt"/>
              </a:rPr>
              <a:t>reciente</a:t>
            </a:r>
            <a:r>
              <a:rPr lang="en-US">
                <a:ea typeface="+mn-lt"/>
                <a:cs typeface="+mn-lt"/>
              </a:rPr>
              <a:t> del </a:t>
            </a:r>
            <a:r>
              <a:rPr lang="en-US" err="1">
                <a:ea typeface="+mn-lt"/>
                <a:cs typeface="+mn-lt"/>
              </a:rPr>
              <a:t>proyecto</a:t>
            </a:r>
            <a:r>
              <a:rPr lang="en-US">
                <a:ea typeface="+mn-lt"/>
                <a:cs typeface="+mn-lt"/>
              </a:rPr>
              <a:t> </a:t>
            </a:r>
            <a:r>
              <a:rPr lang="en-US" err="1">
                <a:ea typeface="+mn-lt"/>
                <a:cs typeface="+mn-lt"/>
              </a:rPr>
              <a:t>en</a:t>
            </a:r>
            <a:r>
              <a:rPr lang="en-US">
                <a:ea typeface="+mn-lt"/>
                <a:cs typeface="+mn-lt"/>
              </a:rPr>
              <a:t> </a:t>
            </a:r>
            <a:r>
              <a:rPr lang="en-US" err="1">
                <a:ea typeface="+mn-lt"/>
                <a:cs typeface="+mn-lt"/>
              </a:rPr>
              <a:t>una</a:t>
            </a:r>
            <a:r>
              <a:rPr lang="en-US">
                <a:ea typeface="+mn-lt"/>
                <a:cs typeface="+mn-lt"/>
              </a:rPr>
              <a:t> </a:t>
            </a:r>
            <a:r>
              <a:rPr lang="en-US" err="1">
                <a:ea typeface="+mn-lt"/>
                <a:cs typeface="+mn-lt"/>
              </a:rPr>
              <a:t>copia</a:t>
            </a:r>
            <a:r>
              <a:rPr lang="en-US">
                <a:ea typeface="+mn-lt"/>
                <a:cs typeface="+mn-lt"/>
              </a:rPr>
              <a:t> local</a:t>
            </a:r>
            <a:endParaRPr lang="en-US"/>
          </a:p>
          <a:p>
            <a:r>
              <a:rPr lang="en-US" b="1" err="1">
                <a:ea typeface="+mn-lt"/>
                <a:cs typeface="+mn-lt"/>
              </a:rPr>
              <a:t>Insertar</a:t>
            </a:r>
            <a:r>
              <a:rPr lang="en-US">
                <a:ea typeface="+mn-lt"/>
                <a:cs typeface="+mn-lt"/>
              </a:rPr>
              <a:t> </a:t>
            </a:r>
            <a:r>
              <a:rPr lang="en-US" err="1">
                <a:ea typeface="+mn-lt"/>
                <a:cs typeface="+mn-lt"/>
              </a:rPr>
              <a:t>actualizaciones</a:t>
            </a:r>
            <a:r>
              <a:rPr lang="en-US">
                <a:ea typeface="+mn-lt"/>
                <a:cs typeface="+mn-lt"/>
              </a:rPr>
              <a:t> locales </a:t>
            </a:r>
            <a:r>
              <a:rPr lang="en-US" err="1">
                <a:ea typeface="+mn-lt"/>
                <a:cs typeface="+mn-lt"/>
              </a:rPr>
              <a:t>en</a:t>
            </a:r>
            <a:r>
              <a:rPr lang="en-US">
                <a:ea typeface="+mn-lt"/>
                <a:cs typeface="+mn-lt"/>
              </a:rPr>
              <a:t> </a:t>
            </a:r>
            <a:r>
              <a:rPr lang="en-US" err="1">
                <a:ea typeface="+mn-lt"/>
                <a:cs typeface="+mn-lt"/>
              </a:rPr>
              <a:t>el</a:t>
            </a:r>
            <a:r>
              <a:rPr lang="en-US">
                <a:ea typeface="+mn-lt"/>
                <a:cs typeface="+mn-lt"/>
              </a:rPr>
              <a:t> </a:t>
            </a:r>
            <a:r>
              <a:rPr lang="en-US" err="1">
                <a:ea typeface="+mn-lt"/>
                <a:cs typeface="+mn-lt"/>
              </a:rPr>
              <a:t>proyecto</a:t>
            </a:r>
            <a:r>
              <a:rPr lang="en-US">
                <a:ea typeface="+mn-lt"/>
                <a:cs typeface="+mn-lt"/>
              </a:rPr>
              <a:t> principal</a:t>
            </a:r>
            <a:endParaRPr lang="en-US"/>
          </a:p>
          <a:p>
            <a:endParaRPr lang="en-US">
              <a:cs typeface="Calibri"/>
            </a:endParaRPr>
          </a:p>
        </p:txBody>
      </p:sp>
      <p:sp>
        <p:nvSpPr>
          <p:cNvPr id="4" name="Footer Placeholder 3">
            <a:extLst>
              <a:ext uri="{FF2B5EF4-FFF2-40B4-BE49-F238E27FC236}">
                <a16:creationId xmlns:a16="http://schemas.microsoft.com/office/drawing/2014/main" id="{F3DE7171-2D3E-9C4D-9B00-57178458B578}"/>
              </a:ext>
            </a:extLst>
          </p:cNvPr>
          <p:cNvSpPr>
            <a:spLocks noGrp="1"/>
          </p:cNvSpPr>
          <p:nvPr>
            <p:ph type="ftr" sz="quarter" idx="11"/>
          </p:nvPr>
        </p:nvSpPr>
        <p:spPr/>
        <p:txBody>
          <a:bodyPr/>
          <a:lstStyle/>
          <a:p>
            <a:r>
              <a:rPr lang="en-US"/>
              <a:t>IPN-ESIT-Diseño de Mecanismos-Rodolfo Villalobos</a:t>
            </a:r>
          </a:p>
        </p:txBody>
      </p:sp>
      <p:sp>
        <p:nvSpPr>
          <p:cNvPr id="5" name="Slide Number Placeholder 4">
            <a:extLst>
              <a:ext uri="{FF2B5EF4-FFF2-40B4-BE49-F238E27FC236}">
                <a16:creationId xmlns:a16="http://schemas.microsoft.com/office/drawing/2014/main" id="{0ECF0E01-284D-8900-2ADE-29E3278082C5}"/>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2741489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1809</Words>
  <Application>Microsoft Office PowerPoint</Application>
  <PresentationFormat>Panorámica</PresentationFormat>
  <Paragraphs>256</Paragraphs>
  <Slides>33</Slides>
  <Notes>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33</vt:i4>
      </vt:variant>
    </vt:vector>
  </HeadingPairs>
  <TitlesOfParts>
    <vt:vector size="39" baseType="lpstr">
      <vt:lpstr>Arial</vt:lpstr>
      <vt:lpstr>Calibri</vt:lpstr>
      <vt:lpstr>Calibri Light</vt:lpstr>
      <vt:lpstr>MyriadWebProRegular</vt:lpstr>
      <vt:lpstr>office theme</vt:lpstr>
      <vt:lpstr>office theme</vt:lpstr>
      <vt:lpstr>¿Qué esperan de la materia?</vt:lpstr>
      <vt:lpstr>Presentación de PowerPoint</vt:lpstr>
      <vt:lpstr>Lista de mecanismos</vt:lpstr>
      <vt:lpstr>Presentación de PowerPoint</vt:lpstr>
      <vt:lpstr>Presentación de PowerPoint</vt:lpstr>
      <vt:lpstr>Presentación de PowerPoint</vt:lpstr>
      <vt:lpstr>Manual de diseño (formulas)</vt:lpstr>
      <vt:lpstr>¿Qué es Git? </vt:lpstr>
      <vt:lpstr>¿Qué hace Git?</vt:lpstr>
      <vt:lpstr>Trabajar con Git </vt:lpstr>
      <vt:lpstr>¿Por qué Git? </vt:lpstr>
      <vt:lpstr>Github</vt:lpstr>
      <vt:lpstr>Presentación de PowerPoint</vt:lpstr>
      <vt:lpstr>Presentación de PowerPoint</vt:lpstr>
      <vt:lpstr>Ir a github</vt:lpstr>
      <vt:lpstr>Appendix | Choose a License</vt:lpstr>
      <vt:lpstr>Presentación de PowerPoint</vt:lpstr>
      <vt:lpstr>AutoCad</vt:lpstr>
      <vt:lpstr> Tejido plano y tejido de punto 2D</vt:lpstr>
      <vt:lpstr>Presentación de PowerPoint</vt:lpstr>
      <vt:lpstr>Presentación de PowerPoint</vt:lpstr>
      <vt:lpstr>https://upcommons.upc.edu/bitstream/handle/2099/5463/Article04.pdf?sequence=1&amp;isAllowed=y </vt:lpstr>
      <vt:lpstr>Presentación de PowerPoint</vt:lpstr>
      <vt:lpstr>Presentación de PowerPoint</vt:lpstr>
      <vt:lpstr>Dibujar 10 cm 10 cm de tela</vt:lpstr>
      <vt:lpstr>Presentación de PowerPoint</vt:lpstr>
      <vt:lpstr>Presentación de PowerPoint</vt:lpstr>
      <vt:lpstr>Presentación de PowerPoint</vt:lpstr>
      <vt:lpstr>Presentación de PowerPoint</vt:lpstr>
      <vt:lpstr>Diseño de mecanismos por computadora. </vt:lpstr>
      <vt:lpstr>Propuesta </vt:lpstr>
      <vt:lpstr>Trabajo colaborativo</vt:lpstr>
      <vt:lpstr>Enlistar los elementos por complejidad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Miguel Rubio</cp:lastModifiedBy>
  <cp:revision>8</cp:revision>
  <dcterms:created xsi:type="dcterms:W3CDTF">2023-01-13T17:09:07Z</dcterms:created>
  <dcterms:modified xsi:type="dcterms:W3CDTF">2023-03-10T06:21:59Z</dcterms:modified>
</cp:coreProperties>
</file>